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6" r:id="rId3"/>
    <p:sldId id="267" r:id="rId4"/>
    <p:sldId id="268" r:id="rId5"/>
    <p:sldId id="269" r:id="rId6"/>
    <p:sldId id="270" r:id="rId7"/>
    <p:sldId id="259" r:id="rId8"/>
    <p:sldId id="260" r:id="rId9"/>
    <p:sldId id="261" r:id="rId10"/>
    <p:sldId id="257" r:id="rId11"/>
    <p:sldId id="258" r:id="rId12"/>
    <p:sldId id="262" r:id="rId13"/>
    <p:sldId id="263" r:id="rId14"/>
    <p:sldId id="264" r:id="rId15"/>
    <p:sldId id="26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10/22/2016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10/22/2016</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6F15528-21DE-4FAA-801E-634DDDAF4B2B}"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D8BD707-D9CF-40AE-B4C6-C98DA3205C09}" type="datetimeFigureOut">
              <a:rPr lang="en-US" smtClean="0"/>
              <a:pPr/>
              <a:t>10/22/2016</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219201"/>
            <a:ext cx="7696200" cy="2381250"/>
          </a:xfrm>
        </p:spPr>
        <p:txBody>
          <a:bodyPr>
            <a:normAutofit fontScale="90000"/>
          </a:bodyPr>
          <a:lstStyle/>
          <a:p>
            <a:r>
              <a:rPr lang="en-US" b="1" dirty="0" smtClean="0"/>
              <a:t>DIFFERENCE BETWEEN ENTREPRENEURS AND MANAGERS </a:t>
            </a:r>
            <a:endParaRPr lang="en-US" b="1" dirty="0"/>
          </a:p>
        </p:txBody>
      </p:sp>
      <p:sp>
        <p:nvSpPr>
          <p:cNvPr id="3" name="Subtitle 2"/>
          <p:cNvSpPr>
            <a:spLocks noGrp="1"/>
          </p:cNvSpPr>
          <p:nvPr>
            <p:ph type="subTitle" idx="1"/>
          </p:nvPr>
        </p:nvSpPr>
        <p:spPr/>
        <p:txBody>
          <a:bodyPr>
            <a:normAutofit/>
          </a:bodyPr>
          <a:lstStyle/>
          <a:p>
            <a:r>
              <a:rPr lang="en-US" sz="5400" b="1" dirty="0" err="1" smtClean="0">
                <a:solidFill>
                  <a:srgbClr val="002060"/>
                </a:solidFill>
              </a:rPr>
              <a:t>Dr.Rachanaa</a:t>
            </a:r>
            <a:r>
              <a:rPr lang="en-US" sz="5400" b="1" dirty="0" smtClean="0">
                <a:solidFill>
                  <a:srgbClr val="002060"/>
                </a:solidFill>
              </a:rPr>
              <a:t> </a:t>
            </a:r>
            <a:r>
              <a:rPr lang="en-US" sz="5400" b="1" dirty="0" err="1" smtClean="0">
                <a:solidFill>
                  <a:srgbClr val="002060"/>
                </a:solidFill>
              </a:rPr>
              <a:t>Datey</a:t>
            </a:r>
            <a:r>
              <a:rPr lang="en-US" sz="5400" b="1" dirty="0" smtClean="0">
                <a:solidFill>
                  <a:srgbClr val="002060"/>
                </a:solidFill>
              </a:rPr>
              <a:t> </a:t>
            </a:r>
            <a:endParaRPr lang="en-US" sz="5400" b="1" dirty="0">
              <a:solidFill>
                <a:srgbClr val="002060"/>
              </a:solidFill>
            </a:endParaRPr>
          </a:p>
        </p:txBody>
      </p:sp>
    </p:spTree>
    <p:extLst>
      <p:ext uri="{BB962C8B-B14F-4D97-AF65-F5344CB8AC3E}">
        <p14:creationId xmlns:p14="http://schemas.microsoft.com/office/powerpoint/2010/main" val="3935564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Definition of Entrepreneur</a:t>
            </a:r>
            <a:r>
              <a:rPr lang="en-US" dirty="0"/>
              <a:t/>
            </a:r>
            <a:br>
              <a:rPr lang="en-US" dirty="0"/>
            </a:br>
            <a:endParaRPr lang="en-US" dirty="0"/>
          </a:p>
        </p:txBody>
      </p:sp>
      <p:sp>
        <p:nvSpPr>
          <p:cNvPr id="3" name="Content Placeholder 2"/>
          <p:cNvSpPr>
            <a:spLocks noGrp="1"/>
          </p:cNvSpPr>
          <p:nvPr>
            <p:ph idx="1"/>
          </p:nvPr>
        </p:nvSpPr>
        <p:spPr/>
        <p:txBody>
          <a:bodyPr/>
          <a:lstStyle/>
          <a:p>
            <a:pPr marL="114300" indent="0">
              <a:buNone/>
            </a:pPr>
            <a:r>
              <a:rPr lang="en-US" sz="2800" dirty="0"/>
              <a:t>The term ‘entrepreneur’ is a French origin which means ‘go between’ or ‘between-takers’. An entrepreneur is a person who creates a new enterprise by assembling inputs (i.e. land, </a:t>
            </a:r>
            <a:r>
              <a:rPr lang="en-US" sz="2800" dirty="0" err="1"/>
              <a:t>labour</a:t>
            </a:r>
            <a:r>
              <a:rPr lang="en-US" sz="2800" dirty="0"/>
              <a:t> and capital) for production purposes. He assumes all risk and uncertainty, in order to achieve profit and growth of the business venture by identifying new opportunities and combining resources for the purpose of </a:t>
            </a:r>
            <a:r>
              <a:rPr lang="en-US" sz="2800" dirty="0" smtClean="0"/>
              <a:t>capitalizing </a:t>
            </a:r>
            <a:r>
              <a:rPr lang="en-US" sz="2800" dirty="0"/>
              <a:t>them. He innovates new ideas and business processes.</a:t>
            </a:r>
          </a:p>
          <a:p>
            <a:endParaRPr lang="en-US" dirty="0"/>
          </a:p>
        </p:txBody>
      </p:sp>
    </p:spTree>
    <p:extLst>
      <p:ext uri="{BB962C8B-B14F-4D97-AF65-F5344CB8AC3E}">
        <p14:creationId xmlns:p14="http://schemas.microsoft.com/office/powerpoint/2010/main" val="1921740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They are classified </a:t>
            </a:r>
            <a:r>
              <a:rPr lang="en-US" dirty="0" smtClean="0"/>
              <a:t>as</a:t>
            </a:r>
          </a:p>
          <a:p>
            <a:r>
              <a:rPr lang="en-US" dirty="0" smtClean="0"/>
              <a:t> </a:t>
            </a:r>
            <a:r>
              <a:rPr lang="en-US" dirty="0"/>
              <a:t>an innovative entrepreneur</a:t>
            </a:r>
            <a:r>
              <a:rPr lang="en-US" dirty="0" smtClean="0"/>
              <a:t>,</a:t>
            </a:r>
          </a:p>
          <a:p>
            <a:r>
              <a:rPr lang="en-US" dirty="0" smtClean="0"/>
              <a:t> </a:t>
            </a:r>
            <a:r>
              <a:rPr lang="en-US" dirty="0"/>
              <a:t>imitating entrepreneur, </a:t>
            </a:r>
            <a:endParaRPr lang="en-US" dirty="0" smtClean="0"/>
          </a:p>
          <a:p>
            <a:r>
              <a:rPr lang="en-US" dirty="0" err="1" smtClean="0"/>
              <a:t>fabian</a:t>
            </a:r>
            <a:r>
              <a:rPr lang="en-US" dirty="0" smtClean="0"/>
              <a:t> </a:t>
            </a:r>
            <a:r>
              <a:rPr lang="en-US" dirty="0"/>
              <a:t>entrepreneur, </a:t>
            </a:r>
            <a:endParaRPr lang="en-US" dirty="0" smtClean="0"/>
          </a:p>
          <a:p>
            <a:r>
              <a:rPr lang="en-US" dirty="0" smtClean="0"/>
              <a:t>drone </a:t>
            </a:r>
            <a:r>
              <a:rPr lang="en-US" dirty="0"/>
              <a:t>entrepreneur. </a:t>
            </a:r>
            <a:endParaRPr lang="en-US" dirty="0" smtClean="0"/>
          </a:p>
          <a:p>
            <a:r>
              <a:rPr lang="en-US" dirty="0" smtClean="0"/>
              <a:t>Further</a:t>
            </a:r>
            <a:r>
              <a:rPr lang="en-US" dirty="0"/>
              <a:t>, they can be classified on the basis of business, technology, motivation, area, stages of development, etc. </a:t>
            </a:r>
            <a:endParaRPr lang="en-US" dirty="0"/>
          </a:p>
        </p:txBody>
      </p:sp>
    </p:spTree>
    <p:extLst>
      <p:ext uri="{BB962C8B-B14F-4D97-AF65-F5344CB8AC3E}">
        <p14:creationId xmlns:p14="http://schemas.microsoft.com/office/powerpoint/2010/main" val="2444998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The characteristics of a successful </a:t>
            </a:r>
            <a:r>
              <a:rPr lang="en-US" sz="2800" dirty="0" smtClean="0"/>
              <a:t>entrepreneur</a:t>
            </a:r>
            <a:r>
              <a:rPr lang="en-US" sz="2800" dirty="0"/>
              <a:t/>
            </a:r>
            <a:br>
              <a:rPr lang="en-US" sz="2800" dirty="0"/>
            </a:br>
            <a:endParaRPr lang="en-US" sz="2800" dirty="0"/>
          </a:p>
        </p:txBody>
      </p:sp>
      <p:sp>
        <p:nvSpPr>
          <p:cNvPr id="3" name="Content Placeholder 2"/>
          <p:cNvSpPr>
            <a:spLocks noGrp="1"/>
          </p:cNvSpPr>
          <p:nvPr>
            <p:ph idx="1"/>
          </p:nvPr>
        </p:nvSpPr>
        <p:spPr/>
        <p:txBody>
          <a:bodyPr/>
          <a:lstStyle/>
          <a:p>
            <a:pPr>
              <a:lnSpc>
                <a:spcPct val="150000"/>
              </a:lnSpc>
              <a:buFont typeface="Wingdings" pitchFamily="2" charset="2"/>
              <a:buChar char="Ø"/>
            </a:pPr>
            <a:r>
              <a:rPr lang="en-US" dirty="0" smtClean="0"/>
              <a:t>RISK TAKER</a:t>
            </a:r>
          </a:p>
          <a:p>
            <a:pPr>
              <a:lnSpc>
                <a:spcPct val="150000"/>
              </a:lnSpc>
              <a:buFont typeface="Wingdings" pitchFamily="2" charset="2"/>
              <a:buChar char="Ø"/>
            </a:pPr>
            <a:r>
              <a:rPr lang="en-US" dirty="0" smtClean="0"/>
              <a:t>COMMITMENT AND CONVICTION</a:t>
            </a:r>
          </a:p>
          <a:p>
            <a:pPr>
              <a:lnSpc>
                <a:spcPct val="150000"/>
              </a:lnSpc>
              <a:buFont typeface="Wingdings" pitchFamily="2" charset="2"/>
              <a:buChar char="Ø"/>
            </a:pPr>
            <a:r>
              <a:rPr lang="en-US" dirty="0" smtClean="0"/>
              <a:t>CAPACITY TO ANALYZE</a:t>
            </a:r>
          </a:p>
          <a:p>
            <a:pPr>
              <a:lnSpc>
                <a:spcPct val="150000"/>
              </a:lnSpc>
              <a:buFont typeface="Wingdings" pitchFamily="2" charset="2"/>
              <a:buChar char="Ø"/>
            </a:pPr>
            <a:r>
              <a:rPr lang="en-US" dirty="0" smtClean="0"/>
              <a:t>INITIATIVE AND INDEPENDENCE</a:t>
            </a:r>
          </a:p>
          <a:p>
            <a:pPr>
              <a:lnSpc>
                <a:spcPct val="150000"/>
              </a:lnSpc>
              <a:buFont typeface="Wingdings" pitchFamily="2" charset="2"/>
              <a:buChar char="Ø"/>
            </a:pPr>
            <a:r>
              <a:rPr lang="en-US" dirty="0" smtClean="0"/>
              <a:t>HIGH PERSONAL EFFICIENCY</a:t>
            </a:r>
          </a:p>
          <a:p>
            <a:pPr>
              <a:lnSpc>
                <a:spcPct val="150000"/>
              </a:lnSpc>
              <a:buFont typeface="Wingdings" pitchFamily="2" charset="2"/>
              <a:buChar char="Ø"/>
            </a:pPr>
            <a:r>
              <a:rPr lang="en-US" dirty="0" smtClean="0"/>
              <a:t>HIGH NEED FOR ACHIEVEMENT</a:t>
            </a:r>
          </a:p>
          <a:p>
            <a:pPr>
              <a:buFont typeface="Wingdings" pitchFamily="2" charset="2"/>
              <a:buChar char="Ø"/>
            </a:pPr>
            <a:endParaRPr lang="en-US" dirty="0"/>
          </a:p>
        </p:txBody>
      </p:sp>
    </p:spTree>
    <p:extLst>
      <p:ext uri="{BB962C8B-B14F-4D97-AF65-F5344CB8AC3E}">
        <p14:creationId xmlns:p14="http://schemas.microsoft.com/office/powerpoint/2010/main" val="2275531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Definition of Manager</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pPr marL="114300" indent="0">
              <a:buNone/>
            </a:pPr>
            <a:r>
              <a:rPr lang="en-US" sz="2800" dirty="0" smtClean="0"/>
              <a:t>The </a:t>
            </a:r>
            <a:r>
              <a:rPr lang="en-US" sz="2800" dirty="0"/>
              <a:t>term ‘manager’ we mean a person who gets the things done through his subordinates, with the aim of accomplishing business objectives efficiently and effectively. </a:t>
            </a:r>
            <a:endParaRPr lang="en-US" sz="2800" dirty="0" smtClean="0"/>
          </a:p>
          <a:p>
            <a:pPr marL="114300" indent="0">
              <a:buNone/>
            </a:pPr>
            <a:r>
              <a:rPr lang="en-US" sz="2800" dirty="0" smtClean="0"/>
              <a:t>The </a:t>
            </a:r>
            <a:r>
              <a:rPr lang="en-US" sz="2800" dirty="0"/>
              <a:t>five primary functions of a manager are </a:t>
            </a:r>
            <a:endParaRPr lang="en-US" sz="2800" dirty="0" smtClean="0"/>
          </a:p>
          <a:p>
            <a:pPr marL="114300" indent="0">
              <a:buNone/>
            </a:pPr>
            <a:r>
              <a:rPr lang="en-US" sz="2800" dirty="0" smtClean="0"/>
              <a:t>planning</a:t>
            </a:r>
            <a:r>
              <a:rPr lang="en-US" sz="2800" dirty="0"/>
              <a:t>, </a:t>
            </a:r>
            <a:endParaRPr lang="en-US" sz="2800" dirty="0" smtClean="0"/>
          </a:p>
          <a:p>
            <a:pPr marL="114300" indent="0">
              <a:buNone/>
            </a:pPr>
            <a:r>
              <a:rPr lang="en-US" sz="2800" dirty="0" err="1" smtClean="0"/>
              <a:t>organising</a:t>
            </a:r>
            <a:r>
              <a:rPr lang="en-US" sz="2800" dirty="0"/>
              <a:t>, </a:t>
            </a:r>
            <a:endParaRPr lang="en-US" sz="2800" dirty="0" smtClean="0"/>
          </a:p>
          <a:p>
            <a:pPr marL="114300" indent="0">
              <a:buNone/>
            </a:pPr>
            <a:r>
              <a:rPr lang="en-US" sz="2800" dirty="0" smtClean="0"/>
              <a:t>directing or motivating</a:t>
            </a:r>
            <a:r>
              <a:rPr lang="en-US" sz="2800" dirty="0"/>
              <a:t>, </a:t>
            </a:r>
            <a:endParaRPr lang="en-US" sz="2800" dirty="0" smtClean="0"/>
          </a:p>
          <a:p>
            <a:pPr marL="114300" indent="0">
              <a:buNone/>
            </a:pPr>
            <a:r>
              <a:rPr lang="en-US" sz="2800" dirty="0" smtClean="0"/>
              <a:t>coordination </a:t>
            </a:r>
            <a:r>
              <a:rPr lang="en-US" sz="2800" dirty="0"/>
              <a:t>and </a:t>
            </a:r>
            <a:endParaRPr lang="en-US" sz="2800" dirty="0" smtClean="0"/>
          </a:p>
          <a:p>
            <a:pPr marL="114300" indent="0">
              <a:buNone/>
            </a:pPr>
            <a:r>
              <a:rPr lang="en-US" sz="2800" dirty="0" smtClean="0"/>
              <a:t>control</a:t>
            </a:r>
            <a:r>
              <a:rPr lang="en-US" sz="2800" dirty="0"/>
              <a:t>.</a:t>
            </a:r>
          </a:p>
          <a:p>
            <a:endParaRPr lang="en-US" sz="2800" dirty="0"/>
          </a:p>
        </p:txBody>
      </p:sp>
    </p:spTree>
    <p:extLst>
      <p:ext uri="{BB962C8B-B14F-4D97-AF65-F5344CB8AC3E}">
        <p14:creationId xmlns:p14="http://schemas.microsoft.com/office/powerpoint/2010/main" val="855767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73162"/>
          </a:xfrm>
        </p:spPr>
        <p:txBody>
          <a:bodyPr/>
          <a:lstStyle/>
          <a:p>
            <a:r>
              <a:rPr lang="en-US" sz="2800" dirty="0"/>
              <a:t>The characteristics of a </a:t>
            </a:r>
            <a:r>
              <a:rPr lang="en-US" sz="2800" dirty="0" smtClean="0"/>
              <a:t>Manager</a:t>
            </a:r>
            <a:endParaRPr lang="en-US" sz="2800" dirty="0"/>
          </a:p>
        </p:txBody>
      </p:sp>
      <p:sp>
        <p:nvSpPr>
          <p:cNvPr id="3" name="Content Placeholder 2"/>
          <p:cNvSpPr>
            <a:spLocks noGrp="1"/>
          </p:cNvSpPr>
          <p:nvPr>
            <p:ph idx="1"/>
          </p:nvPr>
        </p:nvSpPr>
        <p:spPr/>
        <p:txBody>
          <a:bodyPr/>
          <a:lstStyle/>
          <a:p>
            <a:pPr>
              <a:buFont typeface="Wingdings" pitchFamily="2" charset="2"/>
              <a:buChar char="Ø"/>
            </a:pPr>
            <a:r>
              <a:rPr lang="en-US" dirty="0"/>
              <a:t>The manager is in charge of the particular division, unit or department of the company. </a:t>
            </a:r>
            <a:endParaRPr lang="en-US" dirty="0" smtClean="0"/>
          </a:p>
          <a:p>
            <a:pPr>
              <a:buFont typeface="Wingdings" pitchFamily="2" charset="2"/>
              <a:buChar char="Ø"/>
            </a:pPr>
            <a:r>
              <a:rPr lang="en-US" dirty="0" smtClean="0"/>
              <a:t>He </a:t>
            </a:r>
            <a:r>
              <a:rPr lang="en-US" dirty="0"/>
              <a:t>may directly command to workers, or he may direct the supervisors, who will command workers. </a:t>
            </a:r>
            <a:endParaRPr lang="en-US" dirty="0" smtClean="0"/>
          </a:p>
          <a:p>
            <a:pPr>
              <a:buFont typeface="Wingdings" pitchFamily="2" charset="2"/>
              <a:buChar char="Ø"/>
            </a:pPr>
            <a:r>
              <a:rPr lang="en-US" dirty="0" smtClean="0"/>
              <a:t>He </a:t>
            </a:r>
            <a:r>
              <a:rPr lang="en-US" dirty="0"/>
              <a:t>is the one under whose supervision, his subordinates work and report to him. </a:t>
            </a:r>
            <a:endParaRPr lang="en-US" dirty="0" smtClean="0"/>
          </a:p>
          <a:p>
            <a:pPr>
              <a:buFont typeface="Wingdings" pitchFamily="2" charset="2"/>
              <a:buChar char="Ø"/>
            </a:pPr>
            <a:r>
              <a:rPr lang="en-US" dirty="0" smtClean="0"/>
              <a:t>Managers </a:t>
            </a:r>
            <a:r>
              <a:rPr lang="en-US" dirty="0"/>
              <a:t>can be top level managers, middle-level managers, low-level managers.</a:t>
            </a:r>
            <a:br>
              <a:rPr lang="en-US" dirty="0"/>
            </a:br>
            <a:endParaRPr lang="en-US" dirty="0"/>
          </a:p>
          <a:p>
            <a:pPr marL="114300" indent="0">
              <a:buNone/>
            </a:pPr>
            <a:endParaRPr lang="en-US" dirty="0"/>
          </a:p>
        </p:txBody>
      </p:sp>
    </p:spTree>
    <p:extLst>
      <p:ext uri="{BB962C8B-B14F-4D97-AF65-F5344CB8AC3E}">
        <p14:creationId xmlns:p14="http://schemas.microsoft.com/office/powerpoint/2010/main" val="1212197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b="1" dirty="0"/>
              <a:t>The primary difference between managers and entrepreneurs is that entrepreneurs and managers </a:t>
            </a:r>
            <a:r>
              <a:rPr lang="en-US" sz="3600" b="1" dirty="0" smtClean="0"/>
              <a:t>THINK DIFFERENTLY. </a:t>
            </a:r>
          </a:p>
          <a:p>
            <a:r>
              <a:rPr lang="en-US" sz="5400" b="1" dirty="0" smtClean="0"/>
              <a:t>THEY THINK DIFFERENTLY </a:t>
            </a:r>
            <a:endParaRPr lang="en-US" sz="5400" b="1" dirty="0"/>
          </a:p>
        </p:txBody>
      </p:sp>
    </p:spTree>
    <p:extLst>
      <p:ext uri="{BB962C8B-B14F-4D97-AF65-F5344CB8AC3E}">
        <p14:creationId xmlns:p14="http://schemas.microsoft.com/office/powerpoint/2010/main" val="3911414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The </a:t>
            </a:r>
            <a:r>
              <a:rPr lang="en-US" sz="2800" dirty="0"/>
              <a:t>management preferred c</a:t>
            </a:r>
            <a:r>
              <a:rPr lang="en-US" sz="2800" i="1" dirty="0"/>
              <a:t>ausal reasoning</a:t>
            </a:r>
            <a:r>
              <a:rPr lang="en-US" sz="2800" dirty="0"/>
              <a:t> sets a tangible goal and then seeks to secure the best possible means/resources to achieve it. </a:t>
            </a:r>
            <a:endParaRPr lang="en-US" sz="2800" dirty="0" smtClean="0"/>
          </a:p>
          <a:p>
            <a:r>
              <a:rPr lang="en-US" sz="2800" dirty="0" smtClean="0"/>
              <a:t>The </a:t>
            </a:r>
            <a:r>
              <a:rPr lang="en-US" sz="2800" dirty="0"/>
              <a:t>entrepreneur preferred e</a:t>
            </a:r>
            <a:r>
              <a:rPr lang="en-US" sz="2800" i="1" dirty="0"/>
              <a:t>ffectual reasoning</a:t>
            </a:r>
            <a:r>
              <a:rPr lang="en-US" sz="2800" dirty="0"/>
              <a:t> evaluates the uniqueness of the means/resources that the entrepreneur can access and then leverages the unfair advantage attached to those means/resources to determine the best possible fit for an as yet to be determined goal.</a:t>
            </a:r>
            <a:r>
              <a:rPr lang="en-US" dirty="0"/>
              <a:t> </a:t>
            </a:r>
          </a:p>
        </p:txBody>
      </p:sp>
    </p:spTree>
    <p:extLst>
      <p:ext uri="{BB962C8B-B14F-4D97-AF65-F5344CB8AC3E}">
        <p14:creationId xmlns:p14="http://schemas.microsoft.com/office/powerpoint/2010/main" val="3971724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2800" dirty="0"/>
              <a:t>Entrepreneurs </a:t>
            </a:r>
            <a:r>
              <a:rPr lang="en-US" sz="2800" b="1" dirty="0" smtClean="0"/>
              <a:t>as I think </a:t>
            </a:r>
            <a:r>
              <a:rPr lang="en-US" sz="2800" dirty="0" smtClean="0"/>
              <a:t>are </a:t>
            </a:r>
            <a:r>
              <a:rPr lang="en-US" sz="2800" dirty="0"/>
              <a:t>prepared to take gambles and make big decisions and also to accept the full responsibility for the results, good or bad. Entrepreneurs tend to try their hand at lots of things, are full of ideas and tend to get easily distracted. </a:t>
            </a:r>
            <a:endParaRPr lang="en-US" sz="2800" dirty="0" smtClean="0"/>
          </a:p>
          <a:p>
            <a:r>
              <a:rPr lang="en-US" sz="2800" dirty="0" smtClean="0"/>
              <a:t>Managers </a:t>
            </a:r>
            <a:r>
              <a:rPr lang="en-US" sz="2800" b="1" dirty="0"/>
              <a:t>in my experience</a:t>
            </a:r>
            <a:r>
              <a:rPr lang="en-US" sz="2800" dirty="0"/>
              <a:t>, are more pragmatic, detail orientated and </a:t>
            </a:r>
            <a:r>
              <a:rPr lang="en-US" sz="2800" dirty="0" smtClean="0"/>
              <a:t>organized </a:t>
            </a:r>
            <a:r>
              <a:rPr lang="en-US" sz="2800" dirty="0"/>
              <a:t>in their approach. They tend to be more </a:t>
            </a:r>
            <a:r>
              <a:rPr lang="en-US" sz="2800" dirty="0" smtClean="0"/>
              <a:t>focused </a:t>
            </a:r>
            <a:r>
              <a:rPr lang="en-US" sz="2800" dirty="0"/>
              <a:t>on one goal until completed.</a:t>
            </a:r>
          </a:p>
          <a:p>
            <a:endParaRPr lang="en-US" sz="2800" dirty="0"/>
          </a:p>
        </p:txBody>
      </p:sp>
    </p:spTree>
    <p:extLst>
      <p:ext uri="{BB962C8B-B14F-4D97-AF65-F5344CB8AC3E}">
        <p14:creationId xmlns:p14="http://schemas.microsoft.com/office/powerpoint/2010/main" val="1317143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MANAGER </a:t>
            </a:r>
            <a:endParaRPr lang="en-US" dirty="0"/>
          </a:p>
        </p:txBody>
      </p:sp>
      <p:pic>
        <p:nvPicPr>
          <p:cNvPr id="4" name="Content Placeholder 3" descr="https://qph.ec.quoracdn.net/main-qimg-bb2668fd5aff72f6bc1f243cc4e47984-c?convert_to_webp=true"/>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828800" y="2095500"/>
            <a:ext cx="4876800" cy="3810000"/>
          </a:xfrm>
          <a:prstGeom prst="rect">
            <a:avLst/>
          </a:prstGeom>
          <a:noFill/>
          <a:ln>
            <a:noFill/>
          </a:ln>
        </p:spPr>
      </p:pic>
    </p:spTree>
    <p:extLst>
      <p:ext uri="{BB962C8B-B14F-4D97-AF65-F5344CB8AC3E}">
        <p14:creationId xmlns:p14="http://schemas.microsoft.com/office/powerpoint/2010/main" val="532281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 </a:t>
            </a:r>
            <a:endParaRPr lang="en-US" dirty="0"/>
          </a:p>
        </p:txBody>
      </p:sp>
      <p:pic>
        <p:nvPicPr>
          <p:cNvPr id="4" name="Content Placeholder 3" descr="https://qph.ec.quoracdn.net/main-qimg-3a39a1d6d511ea695d7b5171712cfdd3-c?convert_to_webp=true"/>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685925" y="2228850"/>
            <a:ext cx="5162550" cy="3543300"/>
          </a:xfrm>
          <a:prstGeom prst="rect">
            <a:avLst/>
          </a:prstGeom>
          <a:noFill/>
          <a:ln>
            <a:noFill/>
          </a:ln>
        </p:spPr>
      </p:pic>
    </p:spTree>
    <p:extLst>
      <p:ext uri="{BB962C8B-B14F-4D97-AF65-F5344CB8AC3E}">
        <p14:creationId xmlns:p14="http://schemas.microsoft.com/office/powerpoint/2010/main" val="2868082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a:t>
            </a:r>
            <a:r>
              <a:rPr lang="en-US" dirty="0" err="1" smtClean="0"/>
              <a:t>Differtiate</a:t>
            </a:r>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19974599"/>
              </p:ext>
            </p:extLst>
          </p:nvPr>
        </p:nvGraphicFramePr>
        <p:xfrm>
          <a:off x="457200" y="1600200"/>
          <a:ext cx="7620000" cy="4292600"/>
        </p:xfrm>
        <a:graphic>
          <a:graphicData uri="http://schemas.openxmlformats.org/drawingml/2006/table">
            <a:tbl>
              <a:tblPr firstRow="1" bandRow="1">
                <a:tableStyleId>{5C22544A-7EE6-4342-B048-85BDC9FD1C3A}</a:tableStyleId>
              </a:tblPr>
              <a:tblGrid>
                <a:gridCol w="3810000"/>
                <a:gridCol w="3810000"/>
              </a:tblGrid>
              <a:tr h="8712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u="sng" kern="1200" dirty="0" smtClean="0">
                          <a:solidFill>
                            <a:schemeClr val="dk1"/>
                          </a:solidFill>
                          <a:effectLst/>
                          <a:latin typeface="+mn-lt"/>
                          <a:ea typeface="+mn-ea"/>
                          <a:cs typeface="+mn-cs"/>
                        </a:rPr>
                        <a:t>ENTREPRENEUR</a:t>
                      </a:r>
                      <a:endParaRPr lang="en-US" sz="2400" dirty="0" smtClean="0"/>
                    </a:p>
                    <a:p>
                      <a:endParaRPr lang="en-US" sz="2400" dirty="0"/>
                    </a:p>
                  </a:txBody>
                  <a:tcPr/>
                </a:tc>
                <a:tc>
                  <a:txBody>
                    <a:bodyPr/>
                    <a:lstStyle/>
                    <a:p>
                      <a:r>
                        <a:rPr lang="en-US" sz="2400" b="1" u="sng" kern="1200" dirty="0" smtClean="0">
                          <a:solidFill>
                            <a:schemeClr val="dk1"/>
                          </a:solidFill>
                          <a:effectLst/>
                          <a:latin typeface="+mn-lt"/>
                          <a:ea typeface="+mn-ea"/>
                          <a:cs typeface="+mn-cs"/>
                        </a:rPr>
                        <a:t>MANAGER</a:t>
                      </a:r>
                      <a:endParaRPr lang="en-US" sz="2400" u="sng" dirty="0"/>
                    </a:p>
                  </a:txBody>
                  <a:tcPr/>
                </a:tc>
              </a:tr>
              <a:tr h="1617980">
                <a:tc>
                  <a:txBody>
                    <a:bodyPr/>
                    <a:lstStyle/>
                    <a:p>
                      <a:r>
                        <a:rPr lang="en-US" sz="2000" b="1" u="none" kern="1200" dirty="0" smtClean="0">
                          <a:solidFill>
                            <a:schemeClr val="dk1"/>
                          </a:solidFill>
                          <a:effectLst/>
                          <a:latin typeface="+mn-lt"/>
                          <a:ea typeface="+mn-ea"/>
                          <a:cs typeface="+mn-cs"/>
                        </a:rPr>
                        <a:t>A person who creates an enterprise, by taking a financial risk in order to get profit, is called an entrepreneur</a:t>
                      </a:r>
                      <a:endParaRPr lang="en-US" sz="2000" u="none" dirty="0"/>
                    </a:p>
                  </a:txBody>
                  <a:tcPr/>
                </a:tc>
                <a:tc>
                  <a:txBody>
                    <a:bodyPr/>
                    <a:lstStyle/>
                    <a:p>
                      <a:r>
                        <a:rPr lang="en-US" sz="2000" b="1" u="none" kern="1200" dirty="0" smtClean="0">
                          <a:solidFill>
                            <a:schemeClr val="dk1"/>
                          </a:solidFill>
                          <a:effectLst/>
                          <a:latin typeface="+mn-lt"/>
                          <a:ea typeface="+mn-ea"/>
                          <a:cs typeface="+mn-cs"/>
                        </a:rPr>
                        <a:t>An individual who takes the responsibility of controlling and administering the organization is known as a manager.</a:t>
                      </a:r>
                      <a:endParaRPr lang="en-US" sz="2000" u="none" dirty="0"/>
                    </a:p>
                  </a:txBody>
                  <a:tcPr/>
                </a:tc>
              </a:tr>
              <a:tr h="558800">
                <a:tc>
                  <a:txBody>
                    <a:bodyPr/>
                    <a:lstStyle/>
                    <a:p>
                      <a:r>
                        <a:rPr lang="en-US" sz="2000" b="1" u="none" kern="1200" dirty="0" smtClean="0">
                          <a:solidFill>
                            <a:schemeClr val="dk1"/>
                          </a:solidFill>
                          <a:effectLst/>
                          <a:latin typeface="+mn-lt"/>
                          <a:ea typeface="+mn-ea"/>
                          <a:cs typeface="+mn-cs"/>
                        </a:rPr>
                        <a:t>Entrepreneur is a risk taker</a:t>
                      </a:r>
                      <a:endParaRPr lang="en-US" sz="2000" u="none" dirty="0"/>
                    </a:p>
                  </a:txBody>
                  <a:tcPr/>
                </a:tc>
                <a:tc>
                  <a:txBody>
                    <a:bodyPr/>
                    <a:lstStyle/>
                    <a:p>
                      <a:r>
                        <a:rPr lang="en-US" sz="2000" b="1" u="none" kern="1200" dirty="0" smtClean="0">
                          <a:solidFill>
                            <a:schemeClr val="dk1"/>
                          </a:solidFill>
                          <a:effectLst/>
                          <a:latin typeface="+mn-lt"/>
                          <a:ea typeface="+mn-ea"/>
                          <a:cs typeface="+mn-cs"/>
                        </a:rPr>
                        <a:t>The manager is risk averse.</a:t>
                      </a:r>
                      <a:endParaRPr lang="en-US" sz="2000" u="none" dirty="0"/>
                    </a:p>
                  </a:txBody>
                  <a:tcPr/>
                </a:tc>
              </a:tr>
              <a:tr h="1244600">
                <a:tc>
                  <a:txBody>
                    <a:bodyPr/>
                    <a:lstStyle/>
                    <a:p>
                      <a:r>
                        <a:rPr lang="en-US" sz="2000" b="1" u="none" kern="1200" dirty="0" smtClean="0">
                          <a:solidFill>
                            <a:schemeClr val="dk1"/>
                          </a:solidFill>
                          <a:effectLst/>
                          <a:latin typeface="+mn-lt"/>
                          <a:ea typeface="+mn-ea"/>
                          <a:cs typeface="+mn-cs"/>
                        </a:rPr>
                        <a:t>An entrepreneur focuses on business startup </a:t>
                      </a:r>
                      <a:endParaRPr lang="en-US" sz="2000" u="non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u="none" kern="1200" dirty="0" smtClean="0">
                          <a:solidFill>
                            <a:schemeClr val="dk1"/>
                          </a:solidFill>
                          <a:effectLst/>
                          <a:latin typeface="+mn-lt"/>
                          <a:ea typeface="+mn-ea"/>
                          <a:cs typeface="+mn-cs"/>
                        </a:rPr>
                        <a:t>the main focus of a manager is to manage ongoing operations.</a:t>
                      </a:r>
                      <a:endParaRPr lang="en-US" sz="2000" u="none" kern="1200" dirty="0" smtClean="0">
                        <a:solidFill>
                          <a:schemeClr val="dk1"/>
                        </a:solidFill>
                        <a:effectLst/>
                        <a:latin typeface="+mn-lt"/>
                        <a:ea typeface="+mn-ea"/>
                        <a:cs typeface="+mn-cs"/>
                      </a:endParaRPr>
                    </a:p>
                    <a:p>
                      <a:endParaRPr lang="en-US" sz="2000" u="none" dirty="0"/>
                    </a:p>
                  </a:txBody>
                  <a:tcPr/>
                </a:tc>
              </a:tr>
            </a:tbl>
          </a:graphicData>
        </a:graphic>
      </p:graphicFrame>
    </p:spTree>
    <p:extLst>
      <p:ext uri="{BB962C8B-B14F-4D97-AF65-F5344CB8AC3E}">
        <p14:creationId xmlns:p14="http://schemas.microsoft.com/office/powerpoint/2010/main" val="2276382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90390951"/>
              </p:ext>
            </p:extLst>
          </p:nvPr>
        </p:nvGraphicFramePr>
        <p:xfrm>
          <a:off x="457200" y="1600200"/>
          <a:ext cx="7620000" cy="3657600"/>
        </p:xfrm>
        <a:graphic>
          <a:graphicData uri="http://schemas.openxmlformats.org/drawingml/2006/table">
            <a:tbl>
              <a:tblPr firstRow="1" bandRow="1">
                <a:tableStyleId>{5C22544A-7EE6-4342-B048-85BDC9FD1C3A}</a:tableStyleId>
              </a:tblPr>
              <a:tblGrid>
                <a:gridCol w="3810000"/>
                <a:gridCol w="3810000"/>
              </a:tblGrid>
              <a:tr h="4316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u="none" kern="1200" dirty="0" smtClean="0">
                          <a:solidFill>
                            <a:schemeClr val="dk1"/>
                          </a:solidFill>
                          <a:effectLst/>
                          <a:latin typeface="+mn-lt"/>
                          <a:ea typeface="+mn-ea"/>
                          <a:cs typeface="+mn-cs"/>
                        </a:rPr>
                        <a:t>ENTREPRENEUR</a:t>
                      </a:r>
                      <a:endParaRPr lang="en-US" sz="2400" u="none" dirty="0" smtClean="0"/>
                    </a:p>
                  </a:txBody>
                  <a:tcPr/>
                </a:tc>
                <a:tc>
                  <a:txBody>
                    <a:bodyPr/>
                    <a:lstStyle/>
                    <a:p>
                      <a:r>
                        <a:rPr lang="en-US" sz="2400" b="1" u="none" kern="1200" dirty="0" smtClean="0">
                          <a:solidFill>
                            <a:schemeClr val="dk1"/>
                          </a:solidFill>
                          <a:effectLst/>
                          <a:latin typeface="+mn-lt"/>
                          <a:ea typeface="+mn-ea"/>
                          <a:cs typeface="+mn-cs"/>
                        </a:rPr>
                        <a:t>MANAGER</a:t>
                      </a:r>
                      <a:endParaRPr lang="en-US" sz="2400" u="none" dirty="0"/>
                    </a:p>
                  </a:txBody>
                  <a:tcPr/>
                </a:tc>
              </a:tr>
              <a:tr h="745104">
                <a:tc>
                  <a:txBody>
                    <a:bodyPr/>
                    <a:lstStyle/>
                    <a:p>
                      <a:r>
                        <a:rPr lang="en-US" sz="2400" b="1" u="none" kern="1200" dirty="0" smtClean="0">
                          <a:solidFill>
                            <a:schemeClr val="dk1"/>
                          </a:solidFill>
                          <a:effectLst/>
                          <a:latin typeface="+mn-lt"/>
                          <a:ea typeface="+mn-ea"/>
                          <a:cs typeface="+mn-cs"/>
                        </a:rPr>
                        <a:t>Achievements work as a motivation for entrepreneurs</a:t>
                      </a:r>
                      <a:endParaRPr lang="en-US" sz="2400" u="none" dirty="0"/>
                    </a:p>
                  </a:txBody>
                  <a:tcPr/>
                </a:tc>
                <a:tc>
                  <a:txBody>
                    <a:bodyPr/>
                    <a:lstStyle/>
                    <a:p>
                      <a:r>
                        <a:rPr lang="en-US" sz="2400" b="1" u="none" kern="1200" dirty="0" smtClean="0">
                          <a:solidFill>
                            <a:schemeClr val="dk1"/>
                          </a:solidFill>
                          <a:effectLst/>
                          <a:latin typeface="+mn-lt"/>
                          <a:ea typeface="+mn-ea"/>
                          <a:cs typeface="+mn-cs"/>
                        </a:rPr>
                        <a:t>The primary motivation for manager is the power.</a:t>
                      </a:r>
                      <a:endParaRPr lang="en-US" sz="2400" u="none" dirty="0"/>
                    </a:p>
                  </a:txBody>
                  <a:tcPr/>
                </a:tc>
              </a:tr>
              <a:tr h="745104">
                <a:tc>
                  <a:txBody>
                    <a:bodyPr/>
                    <a:lstStyle/>
                    <a:p>
                      <a:r>
                        <a:rPr lang="en-US" sz="2400" b="1" u="none" kern="1200" dirty="0" smtClean="0">
                          <a:solidFill>
                            <a:schemeClr val="dk1"/>
                          </a:solidFill>
                          <a:effectLst/>
                          <a:latin typeface="+mn-lt"/>
                          <a:ea typeface="+mn-ea"/>
                          <a:cs typeface="+mn-cs"/>
                        </a:rPr>
                        <a:t>An entrepreneur’s approach to the task is informal </a:t>
                      </a:r>
                      <a:endParaRPr lang="en-US" sz="2400" u="none" dirty="0"/>
                    </a:p>
                  </a:txBody>
                  <a:tcPr/>
                </a:tc>
                <a:tc>
                  <a:txBody>
                    <a:bodyPr/>
                    <a:lstStyle/>
                    <a:p>
                      <a:r>
                        <a:rPr lang="en-US" sz="2400" b="1" u="none" kern="1200" dirty="0" smtClean="0">
                          <a:solidFill>
                            <a:schemeClr val="dk1"/>
                          </a:solidFill>
                          <a:effectLst/>
                          <a:latin typeface="+mn-lt"/>
                          <a:ea typeface="+mn-ea"/>
                          <a:cs typeface="+mn-cs"/>
                        </a:rPr>
                        <a:t>The manager’s approach to the task is formal </a:t>
                      </a:r>
                      <a:endParaRPr lang="en-US" sz="2400" u="none" dirty="0"/>
                    </a:p>
                  </a:txBody>
                  <a:tcPr/>
                </a:tc>
              </a:tr>
              <a:tr h="745104">
                <a:tc>
                  <a:txBody>
                    <a:bodyPr/>
                    <a:lstStyle/>
                    <a:p>
                      <a:r>
                        <a:rPr lang="en-US" sz="2400" b="1" u="none" kern="1200" dirty="0" smtClean="0">
                          <a:solidFill>
                            <a:schemeClr val="dk1"/>
                          </a:solidFill>
                          <a:effectLst/>
                          <a:latin typeface="+mn-lt"/>
                          <a:ea typeface="+mn-ea"/>
                          <a:cs typeface="+mn-cs"/>
                        </a:rPr>
                        <a:t>An entrepreneur is the owner of the enterprise </a:t>
                      </a:r>
                      <a:endParaRPr lang="en-US" sz="2400" u="non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u="none" kern="1200" dirty="0" smtClean="0">
                          <a:solidFill>
                            <a:schemeClr val="dk1"/>
                          </a:solidFill>
                          <a:effectLst/>
                          <a:latin typeface="+mn-lt"/>
                          <a:ea typeface="+mn-ea"/>
                          <a:cs typeface="+mn-cs"/>
                        </a:rPr>
                        <a:t>A manager is just an employee of the company.</a:t>
                      </a:r>
                      <a:endParaRPr lang="en-US" sz="2400" u="none" kern="1200" dirty="0" smtClean="0">
                        <a:solidFill>
                          <a:schemeClr val="dk1"/>
                        </a:solidFill>
                        <a:effectLst/>
                        <a:latin typeface="+mn-lt"/>
                        <a:ea typeface="+mn-ea"/>
                        <a:cs typeface="+mn-cs"/>
                      </a:endParaRPr>
                    </a:p>
                    <a:p>
                      <a:endParaRPr lang="en-US" sz="2400" u="none" dirty="0"/>
                    </a:p>
                  </a:txBody>
                  <a:tcPr/>
                </a:tc>
              </a:tr>
            </a:tbl>
          </a:graphicData>
        </a:graphic>
      </p:graphicFrame>
    </p:spTree>
    <p:extLst>
      <p:ext uri="{BB962C8B-B14F-4D97-AF65-F5344CB8AC3E}">
        <p14:creationId xmlns:p14="http://schemas.microsoft.com/office/powerpoint/2010/main" val="1862687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8734084"/>
              </p:ext>
            </p:extLst>
          </p:nvPr>
        </p:nvGraphicFramePr>
        <p:xfrm>
          <a:off x="457200" y="1600200"/>
          <a:ext cx="7620000" cy="3749040"/>
        </p:xfrm>
        <a:graphic>
          <a:graphicData uri="http://schemas.openxmlformats.org/drawingml/2006/table">
            <a:tbl>
              <a:tblPr firstRow="1" bandRow="1">
                <a:tableStyleId>{5C22544A-7EE6-4342-B048-85BDC9FD1C3A}</a:tableStyleId>
              </a:tblPr>
              <a:tblGrid>
                <a:gridCol w="3810000"/>
                <a:gridCol w="3810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u="none" kern="1200" dirty="0" smtClean="0">
                          <a:solidFill>
                            <a:schemeClr val="dk1"/>
                          </a:solidFill>
                          <a:effectLst/>
                          <a:latin typeface="+mn-lt"/>
                          <a:ea typeface="+mn-ea"/>
                          <a:cs typeface="+mn-cs"/>
                        </a:rPr>
                        <a:t>ENTREPRENEUR</a:t>
                      </a:r>
                      <a:endParaRPr lang="en-US" sz="2400" u="none" dirty="0" smtClean="0"/>
                    </a:p>
                  </a:txBody>
                  <a:tcPr/>
                </a:tc>
                <a:tc>
                  <a:txBody>
                    <a:bodyPr/>
                    <a:lstStyle/>
                    <a:p>
                      <a:r>
                        <a:rPr lang="en-US" sz="2400" b="1" u="none" kern="1200" dirty="0" smtClean="0">
                          <a:solidFill>
                            <a:schemeClr val="dk1"/>
                          </a:solidFill>
                          <a:effectLst/>
                          <a:latin typeface="+mn-lt"/>
                          <a:ea typeface="+mn-ea"/>
                          <a:cs typeface="+mn-cs"/>
                        </a:rPr>
                        <a:t>MANAGER</a:t>
                      </a:r>
                      <a:endParaRPr lang="en-US" sz="2400" u="none" dirty="0"/>
                    </a:p>
                  </a:txBody>
                  <a:tcPr/>
                </a:tc>
              </a:tr>
              <a:tr h="370840">
                <a:tc>
                  <a:txBody>
                    <a:bodyPr/>
                    <a:lstStyle/>
                    <a:p>
                      <a:r>
                        <a:rPr lang="en-US" sz="1800" b="1" u="sng" kern="1200" dirty="0" smtClean="0">
                          <a:solidFill>
                            <a:schemeClr val="dk1"/>
                          </a:solidFill>
                          <a:effectLst/>
                          <a:latin typeface="+mn-lt"/>
                          <a:ea typeface="+mn-ea"/>
                          <a:cs typeface="+mn-cs"/>
                        </a:rPr>
                        <a:t>Profit is the reward for the entrepreneur</a:t>
                      </a:r>
                      <a:endParaRPr lang="en-US" dirty="0"/>
                    </a:p>
                  </a:txBody>
                  <a:tcPr/>
                </a:tc>
                <a:tc>
                  <a:txBody>
                    <a:bodyPr/>
                    <a:lstStyle/>
                    <a:p>
                      <a:r>
                        <a:rPr lang="en-US" sz="1800" b="1" u="sng" kern="1200" dirty="0" smtClean="0">
                          <a:solidFill>
                            <a:schemeClr val="dk1"/>
                          </a:solidFill>
                          <a:effectLst/>
                          <a:latin typeface="+mn-lt"/>
                          <a:ea typeface="+mn-ea"/>
                          <a:cs typeface="+mn-cs"/>
                        </a:rPr>
                        <a:t>A manager gets salary as remuneration for the work performed by him.</a:t>
                      </a:r>
                      <a:endParaRPr lang="en-US" dirty="0"/>
                    </a:p>
                  </a:txBody>
                  <a:tcPr/>
                </a:tc>
              </a:tr>
              <a:tr h="370840">
                <a:tc>
                  <a:txBody>
                    <a:bodyPr/>
                    <a:lstStyle/>
                    <a:p>
                      <a:r>
                        <a:rPr lang="en-US" sz="1800" b="1" u="sng" kern="1200" dirty="0" smtClean="0">
                          <a:solidFill>
                            <a:schemeClr val="dk1"/>
                          </a:solidFill>
                          <a:effectLst/>
                          <a:latin typeface="+mn-lt"/>
                          <a:ea typeface="+mn-ea"/>
                          <a:cs typeface="+mn-cs"/>
                        </a:rPr>
                        <a:t>An entrepreneur’s decisions are driven by inductive logic, courage, and determination; that is why the decision making is intuitive</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sng" kern="1200" dirty="0" smtClean="0">
                          <a:solidFill>
                            <a:schemeClr val="dk1"/>
                          </a:solidFill>
                          <a:effectLst/>
                          <a:latin typeface="+mn-lt"/>
                          <a:ea typeface="+mn-ea"/>
                          <a:cs typeface="+mn-cs"/>
                        </a:rPr>
                        <a:t>The decision making of a manager is calculative, as they are driven by deductive logic, the collection of information and advice.</a:t>
                      </a:r>
                      <a:endParaRPr lang="en-US" sz="1800" kern="1200" dirty="0" smtClean="0">
                        <a:solidFill>
                          <a:schemeClr val="dk1"/>
                        </a:solidFill>
                        <a:effectLst/>
                        <a:latin typeface="+mn-lt"/>
                        <a:ea typeface="+mn-ea"/>
                        <a:cs typeface="+mn-cs"/>
                      </a:endParaRPr>
                    </a:p>
                    <a:p>
                      <a:endParaRPr lang="en-US" dirty="0"/>
                    </a:p>
                  </a:txBody>
                  <a:tcPr/>
                </a:tc>
              </a:tr>
              <a:tr h="370840">
                <a:tc>
                  <a:txBody>
                    <a:bodyPr/>
                    <a:lstStyle/>
                    <a:p>
                      <a:r>
                        <a:rPr lang="en-US" sz="1800" b="1" u="sng" kern="1200" dirty="0" smtClean="0">
                          <a:solidFill>
                            <a:schemeClr val="dk1"/>
                          </a:solidFill>
                          <a:effectLst/>
                          <a:latin typeface="+mn-lt"/>
                          <a:ea typeface="+mn-ea"/>
                          <a:cs typeface="+mn-cs"/>
                        </a:rPr>
                        <a:t>The major driving force of an entrepreneur is creativity and innovation.</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sng" kern="1200" dirty="0" smtClean="0">
                          <a:solidFill>
                            <a:schemeClr val="dk1"/>
                          </a:solidFill>
                          <a:effectLst/>
                          <a:latin typeface="+mn-lt"/>
                          <a:ea typeface="+mn-ea"/>
                          <a:cs typeface="+mn-cs"/>
                        </a:rPr>
                        <a:t>A manager maintains the existing state of affairs.(Most of the times)</a:t>
                      </a:r>
                      <a:endParaRPr lang="en-US" sz="1800" kern="1200" dirty="0" smtClean="0">
                        <a:solidFill>
                          <a:schemeClr val="dk1"/>
                        </a:solidFill>
                        <a:effectLst/>
                        <a:latin typeface="+mn-lt"/>
                        <a:ea typeface="+mn-ea"/>
                        <a:cs typeface="+mn-cs"/>
                      </a:endParaRPr>
                    </a:p>
                    <a:p>
                      <a:endParaRPr lang="en-US" dirty="0"/>
                    </a:p>
                  </a:txBody>
                  <a:tcPr/>
                </a:tc>
              </a:tr>
            </a:tbl>
          </a:graphicData>
        </a:graphic>
      </p:graphicFrame>
    </p:spTree>
    <p:extLst>
      <p:ext uri="{BB962C8B-B14F-4D97-AF65-F5344CB8AC3E}">
        <p14:creationId xmlns:p14="http://schemas.microsoft.com/office/powerpoint/2010/main" val="1865024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normAutofit/>
          </a:bodyPr>
          <a:lstStyle/>
          <a:p>
            <a:pPr marL="114300" indent="0">
              <a:buNone/>
            </a:pPr>
            <a:r>
              <a:rPr lang="en-US" sz="3200" dirty="0"/>
              <a:t>After reviewing the above points, it is quite clear that entrepreneur and manager are two different persons in an </a:t>
            </a:r>
            <a:r>
              <a:rPr lang="en-US" sz="3200" dirty="0" smtClean="0"/>
              <a:t>organization. </a:t>
            </a:r>
            <a:r>
              <a:rPr lang="en-US" sz="3200" dirty="0"/>
              <a:t>So they cannot be juxtaposed. While managers concerned with managing available resources, entrepreneur focuses on spotting and </a:t>
            </a:r>
            <a:r>
              <a:rPr lang="en-US" sz="3200" dirty="0" smtClean="0"/>
              <a:t>capitalizing </a:t>
            </a:r>
            <a:r>
              <a:rPr lang="en-US" sz="3200" dirty="0"/>
              <a:t>opportunities</a:t>
            </a:r>
            <a:r>
              <a:rPr lang="en-US" sz="3200" dirty="0" smtClean="0"/>
              <a:t>.</a:t>
            </a:r>
          </a:p>
          <a:p>
            <a:pPr marL="114300" indent="0">
              <a:buNone/>
            </a:pPr>
            <a:r>
              <a:rPr lang="en-US" sz="3200" dirty="0" smtClean="0"/>
              <a:t>(</a:t>
            </a:r>
            <a:r>
              <a:rPr lang="en-US" sz="1200" b="1" i="1" dirty="0" smtClean="0"/>
              <a:t>Participants may have different opinions </a:t>
            </a:r>
            <a:r>
              <a:rPr lang="en-US" sz="3200" dirty="0" smtClean="0"/>
              <a:t>)</a:t>
            </a:r>
            <a:endParaRPr lang="en-US" sz="3200" dirty="0"/>
          </a:p>
          <a:p>
            <a:pPr marL="114300" indent="0">
              <a:buNone/>
            </a:pPr>
            <a:endParaRPr lang="en-US" sz="3200" dirty="0"/>
          </a:p>
        </p:txBody>
      </p:sp>
    </p:spTree>
    <p:extLst>
      <p:ext uri="{BB962C8B-B14F-4D97-AF65-F5344CB8AC3E}">
        <p14:creationId xmlns:p14="http://schemas.microsoft.com/office/powerpoint/2010/main" val="23157018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20</TotalTime>
  <Words>657</Words>
  <Application>Microsoft Office PowerPoint</Application>
  <PresentationFormat>On-screen Show (4:3)</PresentationFormat>
  <Paragraphs>67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Adjacency</vt:lpstr>
      <vt:lpstr>DIFFERENCE BETWEEN ENTREPRENEURS AND MANAGERS </vt:lpstr>
      <vt:lpstr>Definition of Entrepreneur </vt:lpstr>
      <vt:lpstr>PowerPoint Presentation</vt:lpstr>
      <vt:lpstr>The characteristics of a successful entrepreneur </vt:lpstr>
      <vt:lpstr>Definition of Manager </vt:lpstr>
      <vt:lpstr>The characteristics of a Manager</vt:lpstr>
      <vt:lpstr>PowerPoint Presentation</vt:lpstr>
      <vt:lpstr>APPROACH </vt:lpstr>
      <vt:lpstr>PowerPoint Presentation</vt:lpstr>
      <vt:lpstr>MANAGER </vt:lpstr>
      <vt:lpstr>ENTREPRENEUR </vt:lpstr>
      <vt:lpstr>Let’s Differtiate </vt:lpstr>
      <vt:lpstr>PowerPoint Presentation</vt:lpstr>
      <vt:lpstr>PowerPoint Presentation</vt:lpstr>
      <vt:lpstr>CONCLUSION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DIFFERENCE BETWEEN ENTREPRENEURS AND MANAGERS </dc:title>
  <dc:creator>Aaryan</dc:creator>
  <cp:lastModifiedBy>Aaryan</cp:lastModifiedBy>
  <cp:revision>9</cp:revision>
  <dcterms:created xsi:type="dcterms:W3CDTF">2006-08-16T00:00:00Z</dcterms:created>
  <dcterms:modified xsi:type="dcterms:W3CDTF">2016-10-22T15:17:12Z</dcterms:modified>
</cp:coreProperties>
</file>