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60" r:id="rId5"/>
    <p:sldId id="258" r:id="rId6"/>
    <p:sldId id="261" r:id="rId7"/>
    <p:sldId id="262" r:id="rId8"/>
    <p:sldId id="277" r:id="rId9"/>
    <p:sldId id="259" r:id="rId10"/>
    <p:sldId id="263" r:id="rId11"/>
    <p:sldId id="273" r:id="rId12"/>
    <p:sldId id="274" r:id="rId13"/>
    <p:sldId id="276" r:id="rId14"/>
    <p:sldId id="275" r:id="rId15"/>
    <p:sldId id="265" r:id="rId16"/>
    <p:sldId id="266" r:id="rId17"/>
    <p:sldId id="267" r:id="rId18"/>
    <p:sldId id="268" r:id="rId19"/>
    <p:sldId id="269" r:id="rId20"/>
    <p:sldId id="270" r:id="rId21"/>
    <p:sldId id="284" r:id="rId22"/>
    <p:sldId id="278" r:id="rId23"/>
    <p:sldId id="279" r:id="rId24"/>
    <p:sldId id="280" r:id="rId25"/>
    <p:sldId id="281" r:id="rId26"/>
    <p:sldId id="282" r:id="rId27"/>
    <p:sldId id="283" r:id="rId28"/>
    <p:sldId id="286" r:id="rId29"/>
    <p:sldId id="285" r:id="rId30"/>
    <p:sldId id="27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C87EDBF-84A9-448C-9AC8-58A038BC7E6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20D0EB-3765-439B-A0A0-93C2D310D886}">
      <dgm:prSet/>
      <dgm:spPr/>
      <dgm:t>
        <a:bodyPr/>
        <a:lstStyle/>
        <a:p>
          <a:r>
            <a:rPr lang="en-US"/>
            <a:t>A financial model is a tool that allows you to understand the financial implications of your business decisions.</a:t>
          </a:r>
        </a:p>
      </dgm:t>
    </dgm:pt>
    <dgm:pt modelId="{2FED0E62-0909-4CC3-8EF4-F730D8B4B683}" type="parTrans" cxnId="{0AEA9555-33B1-4FED-9B5E-04AD91F65CAD}">
      <dgm:prSet/>
      <dgm:spPr/>
      <dgm:t>
        <a:bodyPr/>
        <a:lstStyle/>
        <a:p>
          <a:endParaRPr lang="en-US"/>
        </a:p>
      </dgm:t>
    </dgm:pt>
    <dgm:pt modelId="{9BA881E9-C1BA-42F7-A25B-6B27087AEA16}" type="sibTrans" cxnId="{0AEA9555-33B1-4FED-9B5E-04AD91F65CAD}">
      <dgm:prSet/>
      <dgm:spPr/>
      <dgm:t>
        <a:bodyPr/>
        <a:lstStyle/>
        <a:p>
          <a:endParaRPr lang="en-US"/>
        </a:p>
      </dgm:t>
    </dgm:pt>
    <dgm:pt modelId="{1F4127AB-910B-4143-93A7-7AF1CADA7C13}">
      <dgm:prSet/>
      <dgm:spPr/>
      <dgm:t>
        <a:bodyPr/>
        <a:lstStyle/>
        <a:p>
          <a:r>
            <a:rPr lang="en-US" b="1" i="1" dirty="0">
              <a:solidFill>
                <a:srgbClr val="FF0000"/>
              </a:solidFill>
            </a:rPr>
            <a:t>In other words, it helps you have an answer to the question, "If we do this, what will be the result?”. </a:t>
          </a:r>
          <a:endParaRPr lang="en-US" dirty="0">
            <a:solidFill>
              <a:srgbClr val="FF0000"/>
            </a:solidFill>
          </a:endParaRPr>
        </a:p>
      </dgm:t>
    </dgm:pt>
    <dgm:pt modelId="{991BB49A-2E06-4016-A122-920011AD6992}" type="parTrans" cxnId="{BC09B777-BD63-4155-910F-979371B8A1F0}">
      <dgm:prSet/>
      <dgm:spPr/>
      <dgm:t>
        <a:bodyPr/>
        <a:lstStyle/>
        <a:p>
          <a:endParaRPr lang="en-US"/>
        </a:p>
      </dgm:t>
    </dgm:pt>
    <dgm:pt modelId="{7BB67D98-F2E7-447D-A489-305B6D7561F6}" type="sibTrans" cxnId="{BC09B777-BD63-4155-910F-979371B8A1F0}">
      <dgm:prSet/>
      <dgm:spPr/>
      <dgm:t>
        <a:bodyPr/>
        <a:lstStyle/>
        <a:p>
          <a:endParaRPr lang="en-US"/>
        </a:p>
      </dgm:t>
    </dgm:pt>
    <dgm:pt modelId="{29ED8165-038E-4323-A7DF-55CC7BDFFCA9}">
      <dgm:prSet/>
      <dgm:spPr/>
      <dgm:t>
        <a:bodyPr/>
        <a:lstStyle/>
        <a:p>
          <a:r>
            <a:rPr lang="en-US" b="1" i="1" dirty="0">
              <a:solidFill>
                <a:schemeClr val="accent5">
                  <a:lumMod val="75000"/>
                </a:schemeClr>
              </a:solidFill>
            </a:rPr>
            <a:t>Financial modeling is the use of accounting, finance, and business measurements to create abstract representations of an organization’s financial situation.</a:t>
          </a:r>
          <a:endParaRPr lang="en-US" dirty="0">
            <a:solidFill>
              <a:schemeClr val="accent5">
                <a:lumMod val="75000"/>
              </a:schemeClr>
            </a:solidFill>
          </a:endParaRPr>
        </a:p>
      </dgm:t>
    </dgm:pt>
    <dgm:pt modelId="{B28CB8DF-E11E-41E4-94A1-838D5D915D3F}" type="parTrans" cxnId="{834C1AC2-A7A1-43A4-A9A3-643ABF6B7B60}">
      <dgm:prSet/>
      <dgm:spPr/>
      <dgm:t>
        <a:bodyPr/>
        <a:lstStyle/>
        <a:p>
          <a:endParaRPr lang="en-US"/>
        </a:p>
      </dgm:t>
    </dgm:pt>
    <dgm:pt modelId="{0ABE0C5F-39B8-446B-ABE9-75E9BE31D513}" type="sibTrans" cxnId="{834C1AC2-A7A1-43A4-A9A3-643ABF6B7B60}">
      <dgm:prSet/>
      <dgm:spPr/>
      <dgm:t>
        <a:bodyPr/>
        <a:lstStyle/>
        <a:p>
          <a:endParaRPr lang="en-US"/>
        </a:p>
      </dgm:t>
    </dgm:pt>
    <dgm:pt modelId="{30DD4196-C203-4759-9EA6-739425E31272}" type="pres">
      <dgm:prSet presAssocID="{4C87EDBF-84A9-448C-9AC8-58A038BC7E6C}" presName="vert0" presStyleCnt="0">
        <dgm:presLayoutVars>
          <dgm:dir/>
          <dgm:animOne val="branch"/>
          <dgm:animLvl val="lvl"/>
        </dgm:presLayoutVars>
      </dgm:prSet>
      <dgm:spPr/>
    </dgm:pt>
    <dgm:pt modelId="{052AAB0D-B347-4A71-98A1-A3C28BF17A7F}" type="pres">
      <dgm:prSet presAssocID="{1B20D0EB-3765-439B-A0A0-93C2D310D886}" presName="thickLine" presStyleLbl="alignNode1" presStyleIdx="0" presStyleCnt="3"/>
      <dgm:spPr/>
    </dgm:pt>
    <dgm:pt modelId="{14F4867E-7EFB-441C-AB3C-99A4E3E12066}" type="pres">
      <dgm:prSet presAssocID="{1B20D0EB-3765-439B-A0A0-93C2D310D886}" presName="horz1" presStyleCnt="0"/>
      <dgm:spPr/>
    </dgm:pt>
    <dgm:pt modelId="{BFB31F91-4C8D-4916-93DB-9A642F308A51}" type="pres">
      <dgm:prSet presAssocID="{1B20D0EB-3765-439B-A0A0-93C2D310D886}" presName="tx1" presStyleLbl="revTx" presStyleIdx="0" presStyleCnt="3"/>
      <dgm:spPr/>
    </dgm:pt>
    <dgm:pt modelId="{66474B24-F2B1-4484-9690-E9D94959087E}" type="pres">
      <dgm:prSet presAssocID="{1B20D0EB-3765-439B-A0A0-93C2D310D886}" presName="vert1" presStyleCnt="0"/>
      <dgm:spPr/>
    </dgm:pt>
    <dgm:pt modelId="{1CE17AFE-EE8F-4152-A51B-4FB6ABB435E8}" type="pres">
      <dgm:prSet presAssocID="{1F4127AB-910B-4143-93A7-7AF1CADA7C13}" presName="thickLine" presStyleLbl="alignNode1" presStyleIdx="1" presStyleCnt="3"/>
      <dgm:spPr/>
    </dgm:pt>
    <dgm:pt modelId="{D89E60C3-0548-45A5-BD45-1160ADF7F86F}" type="pres">
      <dgm:prSet presAssocID="{1F4127AB-910B-4143-93A7-7AF1CADA7C13}" presName="horz1" presStyleCnt="0"/>
      <dgm:spPr/>
    </dgm:pt>
    <dgm:pt modelId="{B4FD1823-156E-4B99-AF34-AD3DA9AA1D67}" type="pres">
      <dgm:prSet presAssocID="{1F4127AB-910B-4143-93A7-7AF1CADA7C13}" presName="tx1" presStyleLbl="revTx" presStyleIdx="1" presStyleCnt="3"/>
      <dgm:spPr/>
    </dgm:pt>
    <dgm:pt modelId="{B0A99646-A363-465B-90D0-F9948469E291}" type="pres">
      <dgm:prSet presAssocID="{1F4127AB-910B-4143-93A7-7AF1CADA7C13}" presName="vert1" presStyleCnt="0"/>
      <dgm:spPr/>
    </dgm:pt>
    <dgm:pt modelId="{257A9B40-2E5B-4337-AFD4-E2576B975F7A}" type="pres">
      <dgm:prSet presAssocID="{29ED8165-038E-4323-A7DF-55CC7BDFFCA9}" presName="thickLine" presStyleLbl="alignNode1" presStyleIdx="2" presStyleCnt="3"/>
      <dgm:spPr/>
    </dgm:pt>
    <dgm:pt modelId="{AF44E174-C0F5-48A7-ACB6-33EB214DB9AE}" type="pres">
      <dgm:prSet presAssocID="{29ED8165-038E-4323-A7DF-55CC7BDFFCA9}" presName="horz1" presStyleCnt="0"/>
      <dgm:spPr/>
    </dgm:pt>
    <dgm:pt modelId="{8FC4BDD6-33AC-4661-866A-4BB0C1AC249B}" type="pres">
      <dgm:prSet presAssocID="{29ED8165-038E-4323-A7DF-55CC7BDFFCA9}" presName="tx1" presStyleLbl="revTx" presStyleIdx="2" presStyleCnt="3"/>
      <dgm:spPr/>
    </dgm:pt>
    <dgm:pt modelId="{2F62D751-9554-462B-8559-45F73212B9F7}" type="pres">
      <dgm:prSet presAssocID="{29ED8165-038E-4323-A7DF-55CC7BDFFCA9}" presName="vert1" presStyleCnt="0"/>
      <dgm:spPr/>
    </dgm:pt>
  </dgm:ptLst>
  <dgm:cxnLst>
    <dgm:cxn modelId="{B4599609-4768-4087-B254-858F68E62BE8}" type="presOf" srcId="{29ED8165-038E-4323-A7DF-55CC7BDFFCA9}" destId="{8FC4BDD6-33AC-4661-866A-4BB0C1AC249B}" srcOrd="0" destOrd="0" presId="urn:microsoft.com/office/officeart/2008/layout/LinedList"/>
    <dgm:cxn modelId="{95853532-3C3D-47B7-9EAE-1BC71871FB22}" type="presOf" srcId="{1B20D0EB-3765-439B-A0A0-93C2D310D886}" destId="{BFB31F91-4C8D-4916-93DB-9A642F308A51}" srcOrd="0" destOrd="0" presId="urn:microsoft.com/office/officeart/2008/layout/LinedList"/>
    <dgm:cxn modelId="{0AEA9555-33B1-4FED-9B5E-04AD91F65CAD}" srcId="{4C87EDBF-84A9-448C-9AC8-58A038BC7E6C}" destId="{1B20D0EB-3765-439B-A0A0-93C2D310D886}" srcOrd="0" destOrd="0" parTransId="{2FED0E62-0909-4CC3-8EF4-F730D8B4B683}" sibTransId="{9BA881E9-C1BA-42F7-A25B-6B27087AEA16}"/>
    <dgm:cxn modelId="{BC09B777-BD63-4155-910F-979371B8A1F0}" srcId="{4C87EDBF-84A9-448C-9AC8-58A038BC7E6C}" destId="{1F4127AB-910B-4143-93A7-7AF1CADA7C13}" srcOrd="1" destOrd="0" parTransId="{991BB49A-2E06-4016-A122-920011AD6992}" sibTransId="{7BB67D98-F2E7-447D-A489-305B6D7561F6}"/>
    <dgm:cxn modelId="{6AD7AF9C-E3A7-47C1-90DD-512DA3610643}" type="presOf" srcId="{4C87EDBF-84A9-448C-9AC8-58A038BC7E6C}" destId="{30DD4196-C203-4759-9EA6-739425E31272}" srcOrd="0" destOrd="0" presId="urn:microsoft.com/office/officeart/2008/layout/LinedList"/>
    <dgm:cxn modelId="{834C1AC2-A7A1-43A4-A9A3-643ABF6B7B60}" srcId="{4C87EDBF-84A9-448C-9AC8-58A038BC7E6C}" destId="{29ED8165-038E-4323-A7DF-55CC7BDFFCA9}" srcOrd="2" destOrd="0" parTransId="{B28CB8DF-E11E-41E4-94A1-838D5D915D3F}" sibTransId="{0ABE0C5F-39B8-446B-ABE9-75E9BE31D513}"/>
    <dgm:cxn modelId="{2F11CBDF-2D9A-4BA8-ACF3-1F76F1BE615F}" type="presOf" srcId="{1F4127AB-910B-4143-93A7-7AF1CADA7C13}" destId="{B4FD1823-156E-4B99-AF34-AD3DA9AA1D67}" srcOrd="0" destOrd="0" presId="urn:microsoft.com/office/officeart/2008/layout/LinedList"/>
    <dgm:cxn modelId="{E1F7343F-7330-4712-8CF7-080A819908B0}" type="presParOf" srcId="{30DD4196-C203-4759-9EA6-739425E31272}" destId="{052AAB0D-B347-4A71-98A1-A3C28BF17A7F}" srcOrd="0" destOrd="0" presId="urn:microsoft.com/office/officeart/2008/layout/LinedList"/>
    <dgm:cxn modelId="{256E0CA3-1938-44A0-9A16-D6A7BE81C304}" type="presParOf" srcId="{30DD4196-C203-4759-9EA6-739425E31272}" destId="{14F4867E-7EFB-441C-AB3C-99A4E3E12066}" srcOrd="1" destOrd="0" presId="urn:microsoft.com/office/officeart/2008/layout/LinedList"/>
    <dgm:cxn modelId="{26D68EFD-6403-4170-A67A-C2BDCD6A530F}" type="presParOf" srcId="{14F4867E-7EFB-441C-AB3C-99A4E3E12066}" destId="{BFB31F91-4C8D-4916-93DB-9A642F308A51}" srcOrd="0" destOrd="0" presId="urn:microsoft.com/office/officeart/2008/layout/LinedList"/>
    <dgm:cxn modelId="{E21520A7-5540-44D9-8BB3-23063787FB30}" type="presParOf" srcId="{14F4867E-7EFB-441C-AB3C-99A4E3E12066}" destId="{66474B24-F2B1-4484-9690-E9D94959087E}" srcOrd="1" destOrd="0" presId="urn:microsoft.com/office/officeart/2008/layout/LinedList"/>
    <dgm:cxn modelId="{811AB82A-D8FC-468E-ABAB-A741AD0BC0EA}" type="presParOf" srcId="{30DD4196-C203-4759-9EA6-739425E31272}" destId="{1CE17AFE-EE8F-4152-A51B-4FB6ABB435E8}" srcOrd="2" destOrd="0" presId="urn:microsoft.com/office/officeart/2008/layout/LinedList"/>
    <dgm:cxn modelId="{049C12B7-EAC7-4F98-8B85-14473C31FE1C}" type="presParOf" srcId="{30DD4196-C203-4759-9EA6-739425E31272}" destId="{D89E60C3-0548-45A5-BD45-1160ADF7F86F}" srcOrd="3" destOrd="0" presId="urn:microsoft.com/office/officeart/2008/layout/LinedList"/>
    <dgm:cxn modelId="{C9CD2E08-9716-4C54-A477-B0530122A9EA}" type="presParOf" srcId="{D89E60C3-0548-45A5-BD45-1160ADF7F86F}" destId="{B4FD1823-156E-4B99-AF34-AD3DA9AA1D67}" srcOrd="0" destOrd="0" presId="urn:microsoft.com/office/officeart/2008/layout/LinedList"/>
    <dgm:cxn modelId="{61B63743-5B11-4D53-A49C-7DCF35BA00A4}" type="presParOf" srcId="{D89E60C3-0548-45A5-BD45-1160ADF7F86F}" destId="{B0A99646-A363-465B-90D0-F9948469E291}" srcOrd="1" destOrd="0" presId="urn:microsoft.com/office/officeart/2008/layout/LinedList"/>
    <dgm:cxn modelId="{0589818A-7F02-46AF-80A7-45C4C2AE1BF8}" type="presParOf" srcId="{30DD4196-C203-4759-9EA6-739425E31272}" destId="{257A9B40-2E5B-4337-AFD4-E2576B975F7A}" srcOrd="4" destOrd="0" presId="urn:microsoft.com/office/officeart/2008/layout/LinedList"/>
    <dgm:cxn modelId="{EEED29AB-1068-4B0C-92FE-02D903055C39}" type="presParOf" srcId="{30DD4196-C203-4759-9EA6-739425E31272}" destId="{AF44E174-C0F5-48A7-ACB6-33EB214DB9AE}" srcOrd="5" destOrd="0" presId="urn:microsoft.com/office/officeart/2008/layout/LinedList"/>
    <dgm:cxn modelId="{68646F22-6E03-4561-AE72-E96BEC57CC44}" type="presParOf" srcId="{AF44E174-C0F5-48A7-ACB6-33EB214DB9AE}" destId="{8FC4BDD6-33AC-4661-866A-4BB0C1AC249B}" srcOrd="0" destOrd="0" presId="urn:microsoft.com/office/officeart/2008/layout/LinedList"/>
    <dgm:cxn modelId="{3768ED05-F627-4CF9-9FA1-3D69FC90A3E2}" type="presParOf" srcId="{AF44E174-C0F5-48A7-ACB6-33EB214DB9AE}" destId="{2F62D751-9554-462B-8559-45F73212B9F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2BB5EE-D649-4A5B-B3EE-C10ACF55A6A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0141692-BC37-49FE-9664-CC9C39539729}">
      <dgm:prSet/>
      <dgm:spPr/>
      <dgm:t>
        <a:bodyPr/>
        <a:lstStyle/>
        <a:p>
          <a:r>
            <a:rPr lang="en-US" b="1"/>
            <a:t>Objective: </a:t>
          </a:r>
          <a:r>
            <a:rPr lang="en-US"/>
            <a:t>The financial model should always have a concrete objective to achieve. Hence, it is essential to identify and clearly define such targets. Apart from this, you must identify data sources, key stakeholders, and financial assumptions that will play a critical role in financial modelling.  </a:t>
          </a:r>
        </a:p>
      </dgm:t>
    </dgm:pt>
    <dgm:pt modelId="{D3B3C707-3ACF-49E4-AD47-8738DF638D1D}" type="parTrans" cxnId="{E8A46255-6D4B-4CB1-AE59-ADC364D1E371}">
      <dgm:prSet/>
      <dgm:spPr/>
      <dgm:t>
        <a:bodyPr/>
        <a:lstStyle/>
        <a:p>
          <a:endParaRPr lang="en-US"/>
        </a:p>
      </dgm:t>
    </dgm:pt>
    <dgm:pt modelId="{1DFE3853-0BE8-430C-9AA2-24B1E622645F}" type="sibTrans" cxnId="{E8A46255-6D4B-4CB1-AE59-ADC364D1E371}">
      <dgm:prSet/>
      <dgm:spPr/>
      <dgm:t>
        <a:bodyPr/>
        <a:lstStyle/>
        <a:p>
          <a:endParaRPr lang="en-US"/>
        </a:p>
      </dgm:t>
    </dgm:pt>
    <dgm:pt modelId="{07F3468C-180D-46CD-B0FD-CDB6EB4F09D0}">
      <dgm:prSet/>
      <dgm:spPr/>
      <dgm:t>
        <a:bodyPr/>
        <a:lstStyle/>
        <a:p>
          <a:r>
            <a:rPr lang="en-US" b="1"/>
            <a:t>Standardised Templates</a:t>
          </a:r>
          <a:r>
            <a:rPr lang="en-US"/>
            <a:t>: These ensure consistency and accuracy in data collection, segregation, and analysis. Templates can be customized as per  objectives, but fundamental concepts should not be eliminated. </a:t>
          </a:r>
        </a:p>
      </dgm:t>
    </dgm:pt>
    <dgm:pt modelId="{22115408-6CA9-4A78-BA1B-9408370E4DE3}" type="parTrans" cxnId="{EB016209-AAFD-4BE3-8B9C-AE4436B6B7BB}">
      <dgm:prSet/>
      <dgm:spPr/>
      <dgm:t>
        <a:bodyPr/>
        <a:lstStyle/>
        <a:p>
          <a:endParaRPr lang="en-US"/>
        </a:p>
      </dgm:t>
    </dgm:pt>
    <dgm:pt modelId="{E491872F-05BA-4A76-AA60-5F4DD47AC69B}" type="sibTrans" cxnId="{EB016209-AAFD-4BE3-8B9C-AE4436B6B7BB}">
      <dgm:prSet/>
      <dgm:spPr/>
      <dgm:t>
        <a:bodyPr/>
        <a:lstStyle/>
        <a:p>
          <a:endParaRPr lang="en-US"/>
        </a:p>
      </dgm:t>
    </dgm:pt>
    <dgm:pt modelId="{C96F6A6D-4936-49AE-9B40-E969CE88E243}" type="pres">
      <dgm:prSet presAssocID="{FB2BB5EE-D649-4A5B-B3EE-C10ACF55A6A3}" presName="root" presStyleCnt="0">
        <dgm:presLayoutVars>
          <dgm:dir/>
          <dgm:resizeHandles val="exact"/>
        </dgm:presLayoutVars>
      </dgm:prSet>
      <dgm:spPr/>
    </dgm:pt>
    <dgm:pt modelId="{5B4C8030-5D51-4507-ADF9-0905A424ECDE}" type="pres">
      <dgm:prSet presAssocID="{F0141692-BC37-49FE-9664-CC9C39539729}" presName="compNode" presStyleCnt="0"/>
      <dgm:spPr/>
    </dgm:pt>
    <dgm:pt modelId="{B9EEB321-4122-41B3-B7E4-92F158B92E5D}" type="pres">
      <dgm:prSet presAssocID="{F0141692-BC37-49FE-9664-CC9C39539729}" presName="bgRect" presStyleLbl="bgShp" presStyleIdx="0" presStyleCnt="2"/>
      <dgm:spPr/>
    </dgm:pt>
    <dgm:pt modelId="{D8692864-8D3C-448C-A200-CD4EB7B12256}" type="pres">
      <dgm:prSet presAssocID="{F0141692-BC37-49FE-9664-CC9C3953972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ement truck"/>
        </a:ext>
      </dgm:extLst>
    </dgm:pt>
    <dgm:pt modelId="{996D7354-6488-4A92-A48F-499E596AF22A}" type="pres">
      <dgm:prSet presAssocID="{F0141692-BC37-49FE-9664-CC9C39539729}" presName="spaceRect" presStyleCnt="0"/>
      <dgm:spPr/>
    </dgm:pt>
    <dgm:pt modelId="{3AC2F6CB-E1D1-4BE3-9375-676A864B012E}" type="pres">
      <dgm:prSet presAssocID="{F0141692-BC37-49FE-9664-CC9C39539729}" presName="parTx" presStyleLbl="revTx" presStyleIdx="0" presStyleCnt="2">
        <dgm:presLayoutVars>
          <dgm:chMax val="0"/>
          <dgm:chPref val="0"/>
        </dgm:presLayoutVars>
      </dgm:prSet>
      <dgm:spPr/>
    </dgm:pt>
    <dgm:pt modelId="{ECA49E2A-32E5-4FDE-B436-6A27C76DFE93}" type="pres">
      <dgm:prSet presAssocID="{1DFE3853-0BE8-430C-9AA2-24B1E622645F}" presName="sibTrans" presStyleCnt="0"/>
      <dgm:spPr/>
    </dgm:pt>
    <dgm:pt modelId="{7699DE61-7751-486E-A252-1CB40B2766AF}" type="pres">
      <dgm:prSet presAssocID="{07F3468C-180D-46CD-B0FD-CDB6EB4F09D0}" presName="compNode" presStyleCnt="0"/>
      <dgm:spPr/>
    </dgm:pt>
    <dgm:pt modelId="{CF6683A1-F402-4473-8AD8-ED246B256A4A}" type="pres">
      <dgm:prSet presAssocID="{07F3468C-180D-46CD-B0FD-CDB6EB4F09D0}" presName="bgRect" presStyleLbl="bgShp" presStyleIdx="1" presStyleCnt="2"/>
      <dgm:spPr/>
    </dgm:pt>
    <dgm:pt modelId="{C517E917-165F-4562-BFFC-E366CA8C79C7}" type="pres">
      <dgm:prSet presAssocID="{07F3468C-180D-46CD-B0FD-CDB6EB4F09D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a:ext>
      </dgm:extLst>
    </dgm:pt>
    <dgm:pt modelId="{A54ED9F3-1B05-4BAE-8CD0-6CCBE1D7B3F0}" type="pres">
      <dgm:prSet presAssocID="{07F3468C-180D-46CD-B0FD-CDB6EB4F09D0}" presName="spaceRect" presStyleCnt="0"/>
      <dgm:spPr/>
    </dgm:pt>
    <dgm:pt modelId="{80D28548-508F-40CF-B36E-820E6EDA01B4}" type="pres">
      <dgm:prSet presAssocID="{07F3468C-180D-46CD-B0FD-CDB6EB4F09D0}" presName="parTx" presStyleLbl="revTx" presStyleIdx="1" presStyleCnt="2">
        <dgm:presLayoutVars>
          <dgm:chMax val="0"/>
          <dgm:chPref val="0"/>
        </dgm:presLayoutVars>
      </dgm:prSet>
      <dgm:spPr/>
    </dgm:pt>
  </dgm:ptLst>
  <dgm:cxnLst>
    <dgm:cxn modelId="{EB016209-AAFD-4BE3-8B9C-AE4436B6B7BB}" srcId="{FB2BB5EE-D649-4A5B-B3EE-C10ACF55A6A3}" destId="{07F3468C-180D-46CD-B0FD-CDB6EB4F09D0}" srcOrd="1" destOrd="0" parTransId="{22115408-6CA9-4A78-BA1B-9408370E4DE3}" sibTransId="{E491872F-05BA-4A76-AA60-5F4DD47AC69B}"/>
    <dgm:cxn modelId="{6E261338-8CA6-4BDF-8FCD-AE7F85D734EC}" type="presOf" srcId="{FB2BB5EE-D649-4A5B-B3EE-C10ACF55A6A3}" destId="{C96F6A6D-4936-49AE-9B40-E969CE88E243}" srcOrd="0" destOrd="0" presId="urn:microsoft.com/office/officeart/2018/2/layout/IconVerticalSolidList"/>
    <dgm:cxn modelId="{E8A46255-6D4B-4CB1-AE59-ADC364D1E371}" srcId="{FB2BB5EE-D649-4A5B-B3EE-C10ACF55A6A3}" destId="{F0141692-BC37-49FE-9664-CC9C39539729}" srcOrd="0" destOrd="0" parTransId="{D3B3C707-3ACF-49E4-AD47-8738DF638D1D}" sibTransId="{1DFE3853-0BE8-430C-9AA2-24B1E622645F}"/>
    <dgm:cxn modelId="{53C3399D-F579-4F64-B57B-BCD1592EF5F5}" type="presOf" srcId="{07F3468C-180D-46CD-B0FD-CDB6EB4F09D0}" destId="{80D28548-508F-40CF-B36E-820E6EDA01B4}" srcOrd="0" destOrd="0" presId="urn:microsoft.com/office/officeart/2018/2/layout/IconVerticalSolidList"/>
    <dgm:cxn modelId="{FA9E5ACC-34A4-4A67-90CD-B53CC6805C78}" type="presOf" srcId="{F0141692-BC37-49FE-9664-CC9C39539729}" destId="{3AC2F6CB-E1D1-4BE3-9375-676A864B012E}" srcOrd="0" destOrd="0" presId="urn:microsoft.com/office/officeart/2018/2/layout/IconVerticalSolidList"/>
    <dgm:cxn modelId="{585F561C-DD5F-4F04-BA83-74805F5F2E45}" type="presParOf" srcId="{C96F6A6D-4936-49AE-9B40-E969CE88E243}" destId="{5B4C8030-5D51-4507-ADF9-0905A424ECDE}" srcOrd="0" destOrd="0" presId="urn:microsoft.com/office/officeart/2018/2/layout/IconVerticalSolidList"/>
    <dgm:cxn modelId="{A1402FE3-B637-4269-91E9-69B6EABB4AF7}" type="presParOf" srcId="{5B4C8030-5D51-4507-ADF9-0905A424ECDE}" destId="{B9EEB321-4122-41B3-B7E4-92F158B92E5D}" srcOrd="0" destOrd="0" presId="urn:microsoft.com/office/officeart/2018/2/layout/IconVerticalSolidList"/>
    <dgm:cxn modelId="{4FCABEE1-DEB6-41DE-B4A5-D315AC583444}" type="presParOf" srcId="{5B4C8030-5D51-4507-ADF9-0905A424ECDE}" destId="{D8692864-8D3C-448C-A200-CD4EB7B12256}" srcOrd="1" destOrd="0" presId="urn:microsoft.com/office/officeart/2018/2/layout/IconVerticalSolidList"/>
    <dgm:cxn modelId="{69624634-8133-41C9-8E65-1ED86DC53086}" type="presParOf" srcId="{5B4C8030-5D51-4507-ADF9-0905A424ECDE}" destId="{996D7354-6488-4A92-A48F-499E596AF22A}" srcOrd="2" destOrd="0" presId="urn:microsoft.com/office/officeart/2018/2/layout/IconVerticalSolidList"/>
    <dgm:cxn modelId="{84C07FC2-E8EC-4830-A59A-9BC5DA33F249}" type="presParOf" srcId="{5B4C8030-5D51-4507-ADF9-0905A424ECDE}" destId="{3AC2F6CB-E1D1-4BE3-9375-676A864B012E}" srcOrd="3" destOrd="0" presId="urn:microsoft.com/office/officeart/2018/2/layout/IconVerticalSolidList"/>
    <dgm:cxn modelId="{A58DAEE0-54B8-4B6A-A495-FBCA550B144C}" type="presParOf" srcId="{C96F6A6D-4936-49AE-9B40-E969CE88E243}" destId="{ECA49E2A-32E5-4FDE-B436-6A27C76DFE93}" srcOrd="1" destOrd="0" presId="urn:microsoft.com/office/officeart/2018/2/layout/IconVerticalSolidList"/>
    <dgm:cxn modelId="{80A9048C-26F1-47E1-90BB-4EFF8D31D132}" type="presParOf" srcId="{C96F6A6D-4936-49AE-9B40-E969CE88E243}" destId="{7699DE61-7751-486E-A252-1CB40B2766AF}" srcOrd="2" destOrd="0" presId="urn:microsoft.com/office/officeart/2018/2/layout/IconVerticalSolidList"/>
    <dgm:cxn modelId="{14726875-C17B-4AF8-B22E-83AEABBF7947}" type="presParOf" srcId="{7699DE61-7751-486E-A252-1CB40B2766AF}" destId="{CF6683A1-F402-4473-8AD8-ED246B256A4A}" srcOrd="0" destOrd="0" presId="urn:microsoft.com/office/officeart/2018/2/layout/IconVerticalSolidList"/>
    <dgm:cxn modelId="{797B36F9-E702-494B-A837-170D6CD9A068}" type="presParOf" srcId="{7699DE61-7751-486E-A252-1CB40B2766AF}" destId="{C517E917-165F-4562-BFFC-E366CA8C79C7}" srcOrd="1" destOrd="0" presId="urn:microsoft.com/office/officeart/2018/2/layout/IconVerticalSolidList"/>
    <dgm:cxn modelId="{123F759B-DB47-4FBC-930C-CF5301154E5F}" type="presParOf" srcId="{7699DE61-7751-486E-A252-1CB40B2766AF}" destId="{A54ED9F3-1B05-4BAE-8CD0-6CCBE1D7B3F0}" srcOrd="2" destOrd="0" presId="urn:microsoft.com/office/officeart/2018/2/layout/IconVerticalSolidList"/>
    <dgm:cxn modelId="{D24122F6-24D4-43F7-AAF2-CF016E287E8B}" type="presParOf" srcId="{7699DE61-7751-486E-A252-1CB40B2766AF}" destId="{80D28548-508F-40CF-B36E-820E6EDA01B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F0D71C-550B-4476-ADFB-C0169D6D756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4814403-F9A3-42C1-9087-36D645583856}">
      <dgm:prSet/>
      <dgm:spPr/>
      <dgm:t>
        <a:bodyPr/>
        <a:lstStyle/>
        <a:p>
          <a:r>
            <a:rPr lang="en-US" b="1"/>
            <a:t>Data Validation: </a:t>
          </a:r>
          <a:r>
            <a:rPr lang="en-US"/>
            <a:t>Data collected from different sources should be cross-checked and authenticated to eliminate duplication and error in datasets. A separate team consisting of specialists for data validation will be beneficial as the volume of data can be very high and technical.</a:t>
          </a:r>
        </a:p>
      </dgm:t>
    </dgm:pt>
    <dgm:pt modelId="{725FB913-C6A5-4A21-8130-963E9EBEB667}" type="parTrans" cxnId="{4FE86E6A-6496-4E75-8777-09BE4F0BA78C}">
      <dgm:prSet/>
      <dgm:spPr/>
      <dgm:t>
        <a:bodyPr/>
        <a:lstStyle/>
        <a:p>
          <a:endParaRPr lang="en-US"/>
        </a:p>
      </dgm:t>
    </dgm:pt>
    <dgm:pt modelId="{B60E26E4-CE9F-42F8-BC64-1CD62A2ED983}" type="sibTrans" cxnId="{4FE86E6A-6496-4E75-8777-09BE4F0BA78C}">
      <dgm:prSet/>
      <dgm:spPr/>
      <dgm:t>
        <a:bodyPr/>
        <a:lstStyle/>
        <a:p>
          <a:endParaRPr lang="en-US"/>
        </a:p>
      </dgm:t>
    </dgm:pt>
    <dgm:pt modelId="{1CF8CB09-0EEC-4B2A-B6AA-73BAAC1726CE}">
      <dgm:prSet/>
      <dgm:spPr/>
      <dgm:t>
        <a:bodyPr/>
        <a:lstStyle/>
        <a:p>
          <a:r>
            <a:rPr lang="en-US" b="1"/>
            <a:t>Assumptions:</a:t>
          </a:r>
          <a:r>
            <a:rPr lang="en-US"/>
            <a:t> The next thing is to take care of the assumptions and ensure they are consistent with past trends. While determining assumptions, you can also conduct a sensitivity test to understand changes occurring in output. </a:t>
          </a:r>
        </a:p>
      </dgm:t>
    </dgm:pt>
    <dgm:pt modelId="{12C784E6-F7CD-4B2B-9B55-D56E3E74776E}" type="parTrans" cxnId="{64C4DBC0-7290-46E7-A3EF-1E9BBB765802}">
      <dgm:prSet/>
      <dgm:spPr/>
      <dgm:t>
        <a:bodyPr/>
        <a:lstStyle/>
        <a:p>
          <a:endParaRPr lang="en-US"/>
        </a:p>
      </dgm:t>
    </dgm:pt>
    <dgm:pt modelId="{D6222D98-57FB-4031-B5BF-4A02A6E42821}" type="sibTrans" cxnId="{64C4DBC0-7290-46E7-A3EF-1E9BBB765802}">
      <dgm:prSet/>
      <dgm:spPr/>
      <dgm:t>
        <a:bodyPr/>
        <a:lstStyle/>
        <a:p>
          <a:endParaRPr lang="en-US"/>
        </a:p>
      </dgm:t>
    </dgm:pt>
    <dgm:pt modelId="{63ED580D-7077-43BA-9C2A-8AF99CC697B2}" type="pres">
      <dgm:prSet presAssocID="{E7F0D71C-550B-4476-ADFB-C0169D6D7563}" presName="root" presStyleCnt="0">
        <dgm:presLayoutVars>
          <dgm:dir/>
          <dgm:resizeHandles val="exact"/>
        </dgm:presLayoutVars>
      </dgm:prSet>
      <dgm:spPr/>
    </dgm:pt>
    <dgm:pt modelId="{D81D4679-2194-4691-972B-6FD47304A3F6}" type="pres">
      <dgm:prSet presAssocID="{44814403-F9A3-42C1-9087-36D645583856}" presName="compNode" presStyleCnt="0"/>
      <dgm:spPr/>
    </dgm:pt>
    <dgm:pt modelId="{83FF69B1-2550-405B-AD87-BC947CC5BC9E}" type="pres">
      <dgm:prSet presAssocID="{44814403-F9A3-42C1-9087-36D645583856}" presName="bgRect" presStyleLbl="bgShp" presStyleIdx="0" presStyleCnt="2"/>
      <dgm:spPr/>
    </dgm:pt>
    <dgm:pt modelId="{B71CD9EF-651C-400A-BB78-8C593F003D01}" type="pres">
      <dgm:prSet presAssocID="{44814403-F9A3-42C1-9087-36D64558385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ble"/>
        </a:ext>
      </dgm:extLst>
    </dgm:pt>
    <dgm:pt modelId="{D769AF34-7351-4844-BF08-F6E2A2230061}" type="pres">
      <dgm:prSet presAssocID="{44814403-F9A3-42C1-9087-36D645583856}" presName="spaceRect" presStyleCnt="0"/>
      <dgm:spPr/>
    </dgm:pt>
    <dgm:pt modelId="{6C10FD17-42E4-43BB-8DEC-355839DAF609}" type="pres">
      <dgm:prSet presAssocID="{44814403-F9A3-42C1-9087-36D645583856}" presName="parTx" presStyleLbl="revTx" presStyleIdx="0" presStyleCnt="2">
        <dgm:presLayoutVars>
          <dgm:chMax val="0"/>
          <dgm:chPref val="0"/>
        </dgm:presLayoutVars>
      </dgm:prSet>
      <dgm:spPr/>
    </dgm:pt>
    <dgm:pt modelId="{6088EDEF-A7B8-4EF9-904F-DCA5D2FC36A8}" type="pres">
      <dgm:prSet presAssocID="{B60E26E4-CE9F-42F8-BC64-1CD62A2ED983}" presName="sibTrans" presStyleCnt="0"/>
      <dgm:spPr/>
    </dgm:pt>
    <dgm:pt modelId="{A467E6F8-AAE4-4082-A7BF-8609E5CD1C0C}" type="pres">
      <dgm:prSet presAssocID="{1CF8CB09-0EEC-4B2A-B6AA-73BAAC1726CE}" presName="compNode" presStyleCnt="0"/>
      <dgm:spPr/>
    </dgm:pt>
    <dgm:pt modelId="{04CF944C-9023-44B5-A87C-FE72FD96F6D0}" type="pres">
      <dgm:prSet presAssocID="{1CF8CB09-0EEC-4B2A-B6AA-73BAAC1726CE}" presName="bgRect" presStyleLbl="bgShp" presStyleIdx="1" presStyleCnt="2"/>
      <dgm:spPr/>
    </dgm:pt>
    <dgm:pt modelId="{A1DBBAF3-6CA0-4E01-B61C-162DC363973D}" type="pres">
      <dgm:prSet presAssocID="{1CF8CB09-0EEC-4B2A-B6AA-73BAAC1726C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28A33E77-EE36-45E7-BABD-887A7971532D}" type="pres">
      <dgm:prSet presAssocID="{1CF8CB09-0EEC-4B2A-B6AA-73BAAC1726CE}" presName="spaceRect" presStyleCnt="0"/>
      <dgm:spPr/>
    </dgm:pt>
    <dgm:pt modelId="{973A0B8C-4C44-4F79-BBAA-4A7CC92B0AAE}" type="pres">
      <dgm:prSet presAssocID="{1CF8CB09-0EEC-4B2A-B6AA-73BAAC1726CE}" presName="parTx" presStyleLbl="revTx" presStyleIdx="1" presStyleCnt="2">
        <dgm:presLayoutVars>
          <dgm:chMax val="0"/>
          <dgm:chPref val="0"/>
        </dgm:presLayoutVars>
      </dgm:prSet>
      <dgm:spPr/>
    </dgm:pt>
  </dgm:ptLst>
  <dgm:cxnLst>
    <dgm:cxn modelId="{2A65E13A-9012-4511-B6C2-E4693A0433D1}" type="presOf" srcId="{44814403-F9A3-42C1-9087-36D645583856}" destId="{6C10FD17-42E4-43BB-8DEC-355839DAF609}" srcOrd="0" destOrd="0" presId="urn:microsoft.com/office/officeart/2018/2/layout/IconVerticalSolidList"/>
    <dgm:cxn modelId="{4FE86E6A-6496-4E75-8777-09BE4F0BA78C}" srcId="{E7F0D71C-550B-4476-ADFB-C0169D6D7563}" destId="{44814403-F9A3-42C1-9087-36D645583856}" srcOrd="0" destOrd="0" parTransId="{725FB913-C6A5-4A21-8130-963E9EBEB667}" sibTransId="{B60E26E4-CE9F-42F8-BC64-1CD62A2ED983}"/>
    <dgm:cxn modelId="{C450AD78-A0EA-4F32-BA7D-E5252E6E576C}" type="presOf" srcId="{1CF8CB09-0EEC-4B2A-B6AA-73BAAC1726CE}" destId="{973A0B8C-4C44-4F79-BBAA-4A7CC92B0AAE}" srcOrd="0" destOrd="0" presId="urn:microsoft.com/office/officeart/2018/2/layout/IconVerticalSolidList"/>
    <dgm:cxn modelId="{6F75E795-1182-4128-B8F9-78A47AF4D9C8}" type="presOf" srcId="{E7F0D71C-550B-4476-ADFB-C0169D6D7563}" destId="{63ED580D-7077-43BA-9C2A-8AF99CC697B2}" srcOrd="0" destOrd="0" presId="urn:microsoft.com/office/officeart/2018/2/layout/IconVerticalSolidList"/>
    <dgm:cxn modelId="{64C4DBC0-7290-46E7-A3EF-1E9BBB765802}" srcId="{E7F0D71C-550B-4476-ADFB-C0169D6D7563}" destId="{1CF8CB09-0EEC-4B2A-B6AA-73BAAC1726CE}" srcOrd="1" destOrd="0" parTransId="{12C784E6-F7CD-4B2B-9B55-D56E3E74776E}" sibTransId="{D6222D98-57FB-4031-B5BF-4A02A6E42821}"/>
    <dgm:cxn modelId="{37442ED9-E988-478C-8878-6B9AEC16799B}" type="presParOf" srcId="{63ED580D-7077-43BA-9C2A-8AF99CC697B2}" destId="{D81D4679-2194-4691-972B-6FD47304A3F6}" srcOrd="0" destOrd="0" presId="urn:microsoft.com/office/officeart/2018/2/layout/IconVerticalSolidList"/>
    <dgm:cxn modelId="{B930867A-5248-4751-89D0-883F327D4D13}" type="presParOf" srcId="{D81D4679-2194-4691-972B-6FD47304A3F6}" destId="{83FF69B1-2550-405B-AD87-BC947CC5BC9E}" srcOrd="0" destOrd="0" presId="urn:microsoft.com/office/officeart/2018/2/layout/IconVerticalSolidList"/>
    <dgm:cxn modelId="{544E7E9D-5461-4EB8-8E2B-5A0A4ABF1B11}" type="presParOf" srcId="{D81D4679-2194-4691-972B-6FD47304A3F6}" destId="{B71CD9EF-651C-400A-BB78-8C593F003D01}" srcOrd="1" destOrd="0" presId="urn:microsoft.com/office/officeart/2018/2/layout/IconVerticalSolidList"/>
    <dgm:cxn modelId="{53FA9922-D539-4A5B-AD12-BE678C86D927}" type="presParOf" srcId="{D81D4679-2194-4691-972B-6FD47304A3F6}" destId="{D769AF34-7351-4844-BF08-F6E2A2230061}" srcOrd="2" destOrd="0" presId="urn:microsoft.com/office/officeart/2018/2/layout/IconVerticalSolidList"/>
    <dgm:cxn modelId="{00D788DB-1683-4038-9697-C275DC2B0FB2}" type="presParOf" srcId="{D81D4679-2194-4691-972B-6FD47304A3F6}" destId="{6C10FD17-42E4-43BB-8DEC-355839DAF609}" srcOrd="3" destOrd="0" presId="urn:microsoft.com/office/officeart/2018/2/layout/IconVerticalSolidList"/>
    <dgm:cxn modelId="{F4966064-C5D3-44D2-BCEF-3C2708FD3AA5}" type="presParOf" srcId="{63ED580D-7077-43BA-9C2A-8AF99CC697B2}" destId="{6088EDEF-A7B8-4EF9-904F-DCA5D2FC36A8}" srcOrd="1" destOrd="0" presId="urn:microsoft.com/office/officeart/2018/2/layout/IconVerticalSolidList"/>
    <dgm:cxn modelId="{CABCB5F7-1138-4E30-AC43-EA4B2B496294}" type="presParOf" srcId="{63ED580D-7077-43BA-9C2A-8AF99CC697B2}" destId="{A467E6F8-AAE4-4082-A7BF-8609E5CD1C0C}" srcOrd="2" destOrd="0" presId="urn:microsoft.com/office/officeart/2018/2/layout/IconVerticalSolidList"/>
    <dgm:cxn modelId="{12694B40-F9CE-401F-91AF-6D1F96600A6C}" type="presParOf" srcId="{A467E6F8-AAE4-4082-A7BF-8609E5CD1C0C}" destId="{04CF944C-9023-44B5-A87C-FE72FD96F6D0}" srcOrd="0" destOrd="0" presId="urn:microsoft.com/office/officeart/2018/2/layout/IconVerticalSolidList"/>
    <dgm:cxn modelId="{4AC7C080-4456-4BE1-9736-DE1CD8A6C2E2}" type="presParOf" srcId="{A467E6F8-AAE4-4082-A7BF-8609E5CD1C0C}" destId="{A1DBBAF3-6CA0-4E01-B61C-162DC363973D}" srcOrd="1" destOrd="0" presId="urn:microsoft.com/office/officeart/2018/2/layout/IconVerticalSolidList"/>
    <dgm:cxn modelId="{35644556-776E-43AA-90E9-691AA722E3AB}" type="presParOf" srcId="{A467E6F8-AAE4-4082-A7BF-8609E5CD1C0C}" destId="{28A33E77-EE36-45E7-BABD-887A7971532D}" srcOrd="2" destOrd="0" presId="urn:microsoft.com/office/officeart/2018/2/layout/IconVerticalSolidList"/>
    <dgm:cxn modelId="{0BC20933-8A2D-429E-A36B-E13576479CE5}" type="presParOf" srcId="{A467E6F8-AAE4-4082-A7BF-8609E5CD1C0C}" destId="{973A0B8C-4C44-4F79-BBAA-4A7CC92B0AA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E5E26E-3F9B-4228-AA2B-8E64DB3B64C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CE7E46B-491A-4AC6-BBE8-19E744E16324}">
      <dgm:prSet/>
      <dgm:spPr/>
      <dgm:t>
        <a:bodyPr/>
        <a:lstStyle/>
        <a:p>
          <a:r>
            <a:rPr lang="en-US" b="1"/>
            <a:t>Formulas:</a:t>
          </a:r>
          <a:r>
            <a:rPr lang="en-US"/>
            <a:t> Using proper formulas and statistical tools is vital, as the entire output is based on your formula. Check the formula twice before using it, and ensure you put the correct data in all variables.</a:t>
          </a:r>
        </a:p>
      </dgm:t>
    </dgm:pt>
    <dgm:pt modelId="{8F3A318C-5E4E-4B77-BAC7-3114E0DC1790}" type="parTrans" cxnId="{ECC0C61B-D6B3-4140-B9D4-2E6F3A29A1E7}">
      <dgm:prSet/>
      <dgm:spPr/>
      <dgm:t>
        <a:bodyPr/>
        <a:lstStyle/>
        <a:p>
          <a:endParaRPr lang="en-US"/>
        </a:p>
      </dgm:t>
    </dgm:pt>
    <dgm:pt modelId="{6CE73F83-9171-4FF7-A92E-1AB68605C1B9}" type="sibTrans" cxnId="{ECC0C61B-D6B3-4140-B9D4-2E6F3A29A1E7}">
      <dgm:prSet/>
      <dgm:spPr/>
      <dgm:t>
        <a:bodyPr/>
        <a:lstStyle/>
        <a:p>
          <a:endParaRPr lang="en-US"/>
        </a:p>
      </dgm:t>
    </dgm:pt>
    <dgm:pt modelId="{B55E35FE-1043-4835-9B96-542717328A13}">
      <dgm:prSet/>
      <dgm:spPr/>
      <dgm:t>
        <a:bodyPr/>
        <a:lstStyle/>
        <a:p>
          <a:r>
            <a:rPr lang="en-US" b="1"/>
            <a:t>Validation: </a:t>
          </a:r>
          <a:r>
            <a:rPr lang="en-US"/>
            <a:t>This entails comparing the output with the actual results. If there is a divergence between the two, conduct a thorough analysis of the financial modelling system and fix the errors and biases.</a:t>
          </a:r>
        </a:p>
      </dgm:t>
    </dgm:pt>
    <dgm:pt modelId="{4C27808E-CE65-4787-96AA-C010F060602A}" type="parTrans" cxnId="{DFA760ED-B134-4D0B-BAF5-0C48DCAF1CFE}">
      <dgm:prSet/>
      <dgm:spPr/>
      <dgm:t>
        <a:bodyPr/>
        <a:lstStyle/>
        <a:p>
          <a:endParaRPr lang="en-US"/>
        </a:p>
      </dgm:t>
    </dgm:pt>
    <dgm:pt modelId="{9163E724-FB33-4162-9BC0-EF3E06C70C83}" type="sibTrans" cxnId="{DFA760ED-B134-4D0B-BAF5-0C48DCAF1CFE}">
      <dgm:prSet/>
      <dgm:spPr/>
      <dgm:t>
        <a:bodyPr/>
        <a:lstStyle/>
        <a:p>
          <a:endParaRPr lang="en-US"/>
        </a:p>
      </dgm:t>
    </dgm:pt>
    <dgm:pt modelId="{01252E65-B6C1-4D8E-A285-BA1B6036E67A}" type="pres">
      <dgm:prSet presAssocID="{C8E5E26E-3F9B-4228-AA2B-8E64DB3B64C2}" presName="root" presStyleCnt="0">
        <dgm:presLayoutVars>
          <dgm:dir/>
          <dgm:resizeHandles val="exact"/>
        </dgm:presLayoutVars>
      </dgm:prSet>
      <dgm:spPr/>
    </dgm:pt>
    <dgm:pt modelId="{86F966F4-71CF-4E3B-BE6F-978369F25DBF}" type="pres">
      <dgm:prSet presAssocID="{2CE7E46B-491A-4AC6-BBE8-19E744E16324}" presName="compNode" presStyleCnt="0"/>
      <dgm:spPr/>
    </dgm:pt>
    <dgm:pt modelId="{23D86E0A-AD98-41F7-A636-B69D60673384}" type="pres">
      <dgm:prSet presAssocID="{2CE7E46B-491A-4AC6-BBE8-19E744E16324}" presName="bgRect" presStyleLbl="bgShp" presStyleIdx="0" presStyleCnt="2"/>
      <dgm:spPr/>
    </dgm:pt>
    <dgm:pt modelId="{EAB6820E-CDE6-4237-8D43-8DC08069768A}" type="pres">
      <dgm:prSet presAssocID="{2CE7E46B-491A-4AC6-BBE8-19E744E1632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culator"/>
        </a:ext>
      </dgm:extLst>
    </dgm:pt>
    <dgm:pt modelId="{BB19B7F2-96C1-49F2-80BD-09E0BEC4C665}" type="pres">
      <dgm:prSet presAssocID="{2CE7E46B-491A-4AC6-BBE8-19E744E16324}" presName="spaceRect" presStyleCnt="0"/>
      <dgm:spPr/>
    </dgm:pt>
    <dgm:pt modelId="{FCA36B92-2C00-4138-AF7C-4DA21F0E51ED}" type="pres">
      <dgm:prSet presAssocID="{2CE7E46B-491A-4AC6-BBE8-19E744E16324}" presName="parTx" presStyleLbl="revTx" presStyleIdx="0" presStyleCnt="2">
        <dgm:presLayoutVars>
          <dgm:chMax val="0"/>
          <dgm:chPref val="0"/>
        </dgm:presLayoutVars>
      </dgm:prSet>
      <dgm:spPr/>
    </dgm:pt>
    <dgm:pt modelId="{454BA989-7C17-42AB-8D2A-E724132456E8}" type="pres">
      <dgm:prSet presAssocID="{6CE73F83-9171-4FF7-A92E-1AB68605C1B9}" presName="sibTrans" presStyleCnt="0"/>
      <dgm:spPr/>
    </dgm:pt>
    <dgm:pt modelId="{9457EF90-B439-4B2A-812D-4D0DC8D6602E}" type="pres">
      <dgm:prSet presAssocID="{B55E35FE-1043-4835-9B96-542717328A13}" presName="compNode" presStyleCnt="0"/>
      <dgm:spPr/>
    </dgm:pt>
    <dgm:pt modelId="{12EC8722-0CDD-4D32-A8DB-6C267DCDA643}" type="pres">
      <dgm:prSet presAssocID="{B55E35FE-1043-4835-9B96-542717328A13}" presName="bgRect" presStyleLbl="bgShp" presStyleIdx="1" presStyleCnt="2"/>
      <dgm:spPr/>
    </dgm:pt>
    <dgm:pt modelId="{078A9D37-7EA5-4684-B92C-A0AE961C6F8D}" type="pres">
      <dgm:prSet presAssocID="{B55E35FE-1043-4835-9B96-542717328A1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enn Diagram"/>
        </a:ext>
      </dgm:extLst>
    </dgm:pt>
    <dgm:pt modelId="{AEB1EBF3-ED8E-4CD3-B606-9C1D5F9DE7BC}" type="pres">
      <dgm:prSet presAssocID="{B55E35FE-1043-4835-9B96-542717328A13}" presName="spaceRect" presStyleCnt="0"/>
      <dgm:spPr/>
    </dgm:pt>
    <dgm:pt modelId="{BE97DB28-2D52-4096-B55D-EEEE6AA997A5}" type="pres">
      <dgm:prSet presAssocID="{B55E35FE-1043-4835-9B96-542717328A13}" presName="parTx" presStyleLbl="revTx" presStyleIdx="1" presStyleCnt="2">
        <dgm:presLayoutVars>
          <dgm:chMax val="0"/>
          <dgm:chPref val="0"/>
        </dgm:presLayoutVars>
      </dgm:prSet>
      <dgm:spPr/>
    </dgm:pt>
  </dgm:ptLst>
  <dgm:cxnLst>
    <dgm:cxn modelId="{589D0304-0D01-4BBC-8CBF-BE5C77672C7C}" type="presOf" srcId="{2CE7E46B-491A-4AC6-BBE8-19E744E16324}" destId="{FCA36B92-2C00-4138-AF7C-4DA21F0E51ED}" srcOrd="0" destOrd="0" presId="urn:microsoft.com/office/officeart/2018/2/layout/IconVerticalSolidList"/>
    <dgm:cxn modelId="{ECC0C61B-D6B3-4140-B9D4-2E6F3A29A1E7}" srcId="{C8E5E26E-3F9B-4228-AA2B-8E64DB3B64C2}" destId="{2CE7E46B-491A-4AC6-BBE8-19E744E16324}" srcOrd="0" destOrd="0" parTransId="{8F3A318C-5E4E-4B77-BAC7-3114E0DC1790}" sibTransId="{6CE73F83-9171-4FF7-A92E-1AB68605C1B9}"/>
    <dgm:cxn modelId="{067DDBD4-36BF-4EF4-B881-45BF83385396}" type="presOf" srcId="{B55E35FE-1043-4835-9B96-542717328A13}" destId="{BE97DB28-2D52-4096-B55D-EEEE6AA997A5}" srcOrd="0" destOrd="0" presId="urn:microsoft.com/office/officeart/2018/2/layout/IconVerticalSolidList"/>
    <dgm:cxn modelId="{DFA760ED-B134-4D0B-BAF5-0C48DCAF1CFE}" srcId="{C8E5E26E-3F9B-4228-AA2B-8E64DB3B64C2}" destId="{B55E35FE-1043-4835-9B96-542717328A13}" srcOrd="1" destOrd="0" parTransId="{4C27808E-CE65-4787-96AA-C010F060602A}" sibTransId="{9163E724-FB33-4162-9BC0-EF3E06C70C83}"/>
    <dgm:cxn modelId="{50D2B8FF-5BC0-4B24-9528-803CCE336D56}" type="presOf" srcId="{C8E5E26E-3F9B-4228-AA2B-8E64DB3B64C2}" destId="{01252E65-B6C1-4D8E-A285-BA1B6036E67A}" srcOrd="0" destOrd="0" presId="urn:microsoft.com/office/officeart/2018/2/layout/IconVerticalSolidList"/>
    <dgm:cxn modelId="{0E44A2F5-1AFF-40D9-BE4D-03E5A5706AEC}" type="presParOf" srcId="{01252E65-B6C1-4D8E-A285-BA1B6036E67A}" destId="{86F966F4-71CF-4E3B-BE6F-978369F25DBF}" srcOrd="0" destOrd="0" presId="urn:microsoft.com/office/officeart/2018/2/layout/IconVerticalSolidList"/>
    <dgm:cxn modelId="{700B1351-EB62-447C-9B19-FB352C17AE06}" type="presParOf" srcId="{86F966F4-71CF-4E3B-BE6F-978369F25DBF}" destId="{23D86E0A-AD98-41F7-A636-B69D60673384}" srcOrd="0" destOrd="0" presId="urn:microsoft.com/office/officeart/2018/2/layout/IconVerticalSolidList"/>
    <dgm:cxn modelId="{FA32D145-FEE9-4D4F-9E42-DB467752A97C}" type="presParOf" srcId="{86F966F4-71CF-4E3B-BE6F-978369F25DBF}" destId="{EAB6820E-CDE6-4237-8D43-8DC08069768A}" srcOrd="1" destOrd="0" presId="urn:microsoft.com/office/officeart/2018/2/layout/IconVerticalSolidList"/>
    <dgm:cxn modelId="{466FA41C-5020-416F-B33E-3C5958297F59}" type="presParOf" srcId="{86F966F4-71CF-4E3B-BE6F-978369F25DBF}" destId="{BB19B7F2-96C1-49F2-80BD-09E0BEC4C665}" srcOrd="2" destOrd="0" presId="urn:microsoft.com/office/officeart/2018/2/layout/IconVerticalSolidList"/>
    <dgm:cxn modelId="{993C8FEE-565F-4128-9752-7B52C382F0D3}" type="presParOf" srcId="{86F966F4-71CF-4E3B-BE6F-978369F25DBF}" destId="{FCA36B92-2C00-4138-AF7C-4DA21F0E51ED}" srcOrd="3" destOrd="0" presId="urn:microsoft.com/office/officeart/2018/2/layout/IconVerticalSolidList"/>
    <dgm:cxn modelId="{38AEC1D6-8F98-4136-9BAE-9453F77901B9}" type="presParOf" srcId="{01252E65-B6C1-4D8E-A285-BA1B6036E67A}" destId="{454BA989-7C17-42AB-8D2A-E724132456E8}" srcOrd="1" destOrd="0" presId="urn:microsoft.com/office/officeart/2018/2/layout/IconVerticalSolidList"/>
    <dgm:cxn modelId="{46E033AC-72DC-4DFD-9737-D6D1D26D95AF}" type="presParOf" srcId="{01252E65-B6C1-4D8E-A285-BA1B6036E67A}" destId="{9457EF90-B439-4B2A-812D-4D0DC8D6602E}" srcOrd="2" destOrd="0" presId="urn:microsoft.com/office/officeart/2018/2/layout/IconVerticalSolidList"/>
    <dgm:cxn modelId="{6102A27A-AF0E-410E-882A-E568D04DE777}" type="presParOf" srcId="{9457EF90-B439-4B2A-812D-4D0DC8D6602E}" destId="{12EC8722-0CDD-4D32-A8DB-6C267DCDA643}" srcOrd="0" destOrd="0" presId="urn:microsoft.com/office/officeart/2018/2/layout/IconVerticalSolidList"/>
    <dgm:cxn modelId="{73A04D23-61BA-4DF8-9141-1CBAF2E496F3}" type="presParOf" srcId="{9457EF90-B439-4B2A-812D-4D0DC8D6602E}" destId="{078A9D37-7EA5-4684-B92C-A0AE961C6F8D}" srcOrd="1" destOrd="0" presId="urn:microsoft.com/office/officeart/2018/2/layout/IconVerticalSolidList"/>
    <dgm:cxn modelId="{C3953BFE-4852-4631-A7A4-FFDBB8C266DC}" type="presParOf" srcId="{9457EF90-B439-4B2A-812D-4D0DC8D6602E}" destId="{AEB1EBF3-ED8E-4CD3-B606-9C1D5F9DE7BC}" srcOrd="2" destOrd="0" presId="urn:microsoft.com/office/officeart/2018/2/layout/IconVerticalSolidList"/>
    <dgm:cxn modelId="{19FBD003-BB0C-4C6F-8064-3819221D9E51}" type="presParOf" srcId="{9457EF90-B439-4B2A-812D-4D0DC8D6602E}" destId="{BE97DB28-2D52-4096-B55D-EEEE6AA997A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AAB0D-B347-4A71-98A1-A3C28BF17A7F}">
      <dsp:nvSpPr>
        <dsp:cNvPr id="0" name=""/>
        <dsp:cNvSpPr/>
      </dsp:nvSpPr>
      <dsp:spPr>
        <a:xfrm>
          <a:off x="0" y="2703"/>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B31F91-4C8D-4916-93DB-9A642F308A51}">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 financial model is a tool that allows you to understand the financial implications of your business decisions.</a:t>
          </a:r>
        </a:p>
      </dsp:txBody>
      <dsp:txXfrm>
        <a:off x="0" y="2703"/>
        <a:ext cx="6900512" cy="1843578"/>
      </dsp:txXfrm>
    </dsp:sp>
    <dsp:sp modelId="{1CE17AFE-EE8F-4152-A51B-4FB6ABB435E8}">
      <dsp:nvSpPr>
        <dsp:cNvPr id="0" name=""/>
        <dsp:cNvSpPr/>
      </dsp:nvSpPr>
      <dsp:spPr>
        <a:xfrm>
          <a:off x="0" y="1846281"/>
          <a:ext cx="6900512" cy="0"/>
        </a:xfrm>
        <a:prstGeom prst="line">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FD1823-156E-4B99-AF34-AD3DA9AA1D67}">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i="1" kern="1200" dirty="0">
              <a:solidFill>
                <a:srgbClr val="FF0000"/>
              </a:solidFill>
            </a:rPr>
            <a:t>In other words, it helps you have an answer to the question, "If we do this, what will be the result?”. </a:t>
          </a:r>
          <a:endParaRPr lang="en-US" sz="2600" kern="1200" dirty="0">
            <a:solidFill>
              <a:srgbClr val="FF0000"/>
            </a:solidFill>
          </a:endParaRPr>
        </a:p>
      </dsp:txBody>
      <dsp:txXfrm>
        <a:off x="0" y="1846281"/>
        <a:ext cx="6900512" cy="1843578"/>
      </dsp:txXfrm>
    </dsp:sp>
    <dsp:sp modelId="{257A9B40-2E5B-4337-AFD4-E2576B975F7A}">
      <dsp:nvSpPr>
        <dsp:cNvPr id="0" name=""/>
        <dsp:cNvSpPr/>
      </dsp:nvSpPr>
      <dsp:spPr>
        <a:xfrm>
          <a:off x="0" y="3689859"/>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4BDD6-33AC-4661-866A-4BB0C1AC249B}">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i="1" kern="1200" dirty="0">
              <a:solidFill>
                <a:schemeClr val="accent5">
                  <a:lumMod val="75000"/>
                </a:schemeClr>
              </a:solidFill>
            </a:rPr>
            <a:t>Financial modeling is the use of accounting, finance, and business measurements to create abstract representations of an organization’s financial situation.</a:t>
          </a:r>
          <a:endParaRPr lang="en-US" sz="2600" kern="1200" dirty="0">
            <a:solidFill>
              <a:schemeClr val="accent5">
                <a:lumMod val="75000"/>
              </a:schemeClr>
            </a:solidFill>
          </a:endParaRPr>
        </a:p>
      </dsp:txBody>
      <dsp:txXfrm>
        <a:off x="0" y="3689859"/>
        <a:ext cx="6900512" cy="1843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EB321-4122-41B3-B7E4-92F158B92E5D}">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692864-8D3C-448C-A200-CD4EB7B12256}">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C2F6CB-E1D1-4BE3-9375-676A864B012E}">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800100">
            <a:lnSpc>
              <a:spcPct val="90000"/>
            </a:lnSpc>
            <a:spcBef>
              <a:spcPct val="0"/>
            </a:spcBef>
            <a:spcAft>
              <a:spcPct val="35000"/>
            </a:spcAft>
            <a:buNone/>
          </a:pPr>
          <a:r>
            <a:rPr lang="en-US" sz="1800" b="1" kern="1200"/>
            <a:t>Objective: </a:t>
          </a:r>
          <a:r>
            <a:rPr lang="en-US" sz="1800" kern="1200"/>
            <a:t>The financial model should always have a concrete objective to achieve. Hence, it is essential to identify and clearly define such targets. Apart from this, you must identify data sources, key stakeholders, and financial assumptions that will play a critical role in financial modelling.  </a:t>
          </a:r>
        </a:p>
      </dsp:txBody>
      <dsp:txXfrm>
        <a:off x="1509882" y="708097"/>
        <a:ext cx="9005717" cy="1307257"/>
      </dsp:txXfrm>
    </dsp:sp>
    <dsp:sp modelId="{CF6683A1-F402-4473-8AD8-ED246B256A4A}">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17E917-165F-4562-BFFC-E366CA8C79C7}">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D28548-508F-40CF-B36E-820E6EDA01B4}">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800100">
            <a:lnSpc>
              <a:spcPct val="90000"/>
            </a:lnSpc>
            <a:spcBef>
              <a:spcPct val="0"/>
            </a:spcBef>
            <a:spcAft>
              <a:spcPct val="35000"/>
            </a:spcAft>
            <a:buNone/>
          </a:pPr>
          <a:r>
            <a:rPr lang="en-US" sz="1800" b="1" kern="1200"/>
            <a:t>Standardised Templates</a:t>
          </a:r>
          <a:r>
            <a:rPr lang="en-US" sz="1800" kern="1200"/>
            <a:t>: These ensure consistency and accuracy in data collection, segregation, and analysis. Templates can be customized as per  objectives, but fundamental concepts should not be eliminated. </a:t>
          </a:r>
        </a:p>
      </dsp:txBody>
      <dsp:txXfrm>
        <a:off x="1509882" y="2342169"/>
        <a:ext cx="9005717" cy="13072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FF69B1-2550-405B-AD87-BC947CC5BC9E}">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1CD9EF-651C-400A-BB78-8C593F003D01}">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10FD17-42E4-43BB-8DEC-355839DAF609}">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800100">
            <a:lnSpc>
              <a:spcPct val="90000"/>
            </a:lnSpc>
            <a:spcBef>
              <a:spcPct val="0"/>
            </a:spcBef>
            <a:spcAft>
              <a:spcPct val="35000"/>
            </a:spcAft>
            <a:buNone/>
          </a:pPr>
          <a:r>
            <a:rPr lang="en-US" sz="1800" b="1" kern="1200"/>
            <a:t>Data Validation: </a:t>
          </a:r>
          <a:r>
            <a:rPr lang="en-US" sz="1800" kern="1200"/>
            <a:t>Data collected from different sources should be cross-checked and authenticated to eliminate duplication and error in datasets. A separate team consisting of specialists for data validation will be beneficial as the volume of data can be very high and technical.</a:t>
          </a:r>
        </a:p>
      </dsp:txBody>
      <dsp:txXfrm>
        <a:off x="1509882" y="708097"/>
        <a:ext cx="9005717" cy="1307257"/>
      </dsp:txXfrm>
    </dsp:sp>
    <dsp:sp modelId="{04CF944C-9023-44B5-A87C-FE72FD96F6D0}">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DBBAF3-6CA0-4E01-B61C-162DC363973D}">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3A0B8C-4C44-4F79-BBAA-4A7CC92B0AAE}">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800100">
            <a:lnSpc>
              <a:spcPct val="90000"/>
            </a:lnSpc>
            <a:spcBef>
              <a:spcPct val="0"/>
            </a:spcBef>
            <a:spcAft>
              <a:spcPct val="35000"/>
            </a:spcAft>
            <a:buNone/>
          </a:pPr>
          <a:r>
            <a:rPr lang="en-US" sz="1800" b="1" kern="1200"/>
            <a:t>Assumptions:</a:t>
          </a:r>
          <a:r>
            <a:rPr lang="en-US" sz="1800" kern="1200"/>
            <a:t> The next thing is to take care of the assumptions and ensure they are consistent with past trends. While determining assumptions, you can also conduct a sensitivity test to understand changes occurring in output. </a:t>
          </a:r>
        </a:p>
      </dsp:txBody>
      <dsp:txXfrm>
        <a:off x="1509882" y="2342169"/>
        <a:ext cx="9005717" cy="13072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86E0A-AD98-41F7-A636-B69D60673384}">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B6820E-CDE6-4237-8D43-8DC08069768A}">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A36B92-2C00-4138-AF7C-4DA21F0E51ED}">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22350">
            <a:lnSpc>
              <a:spcPct val="90000"/>
            </a:lnSpc>
            <a:spcBef>
              <a:spcPct val="0"/>
            </a:spcBef>
            <a:spcAft>
              <a:spcPct val="35000"/>
            </a:spcAft>
            <a:buNone/>
          </a:pPr>
          <a:r>
            <a:rPr lang="en-US" sz="2300" b="1" kern="1200"/>
            <a:t>Formulas:</a:t>
          </a:r>
          <a:r>
            <a:rPr lang="en-US" sz="2300" kern="1200"/>
            <a:t> Using proper formulas and statistical tools is vital, as the entire output is based on your formula. Check the formula twice before using it, and ensure you put the correct data in all variables.</a:t>
          </a:r>
        </a:p>
      </dsp:txBody>
      <dsp:txXfrm>
        <a:off x="1509882" y="708097"/>
        <a:ext cx="9005717" cy="1307257"/>
      </dsp:txXfrm>
    </dsp:sp>
    <dsp:sp modelId="{12EC8722-0CDD-4D32-A8DB-6C267DCDA643}">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8A9D37-7EA5-4684-B92C-A0AE961C6F8D}">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97DB28-2D52-4096-B55D-EEEE6AA997A5}">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22350">
            <a:lnSpc>
              <a:spcPct val="90000"/>
            </a:lnSpc>
            <a:spcBef>
              <a:spcPct val="0"/>
            </a:spcBef>
            <a:spcAft>
              <a:spcPct val="35000"/>
            </a:spcAft>
            <a:buNone/>
          </a:pPr>
          <a:r>
            <a:rPr lang="en-US" sz="2300" b="1" kern="1200"/>
            <a:t>Validation: </a:t>
          </a:r>
          <a:r>
            <a:rPr lang="en-US" sz="2300" kern="1200"/>
            <a:t>This entails comparing the output with the actual results. If there is a divergence between the two, conduct a thorough analysis of the financial modelling system and fix the errors and biases.</a:t>
          </a:r>
        </a:p>
      </dsp:txBody>
      <dsp:txXfrm>
        <a:off x="1509882" y="2342169"/>
        <a:ext cx="9005717" cy="130725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BE560-05C5-B273-F480-7AA67F03E7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4DAD159-14D9-F6B2-4638-E5DE230898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503196A-04CA-E263-8928-8501399B6205}"/>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5" name="Footer Placeholder 4">
            <a:extLst>
              <a:ext uri="{FF2B5EF4-FFF2-40B4-BE49-F238E27FC236}">
                <a16:creationId xmlns:a16="http://schemas.microsoft.com/office/drawing/2014/main" id="{3397D756-6C61-931A-6085-8DA5EC7145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91E7E1-E05F-E8CD-7FE8-049CDD77E0ED}"/>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3595758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6E8A-DBBF-8A6A-2DA7-E97486CDE49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7D91CEA-353D-5866-D01A-7E46E9BAAE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9FBFAF9-87A9-34EA-24FE-019B5EF4020F}"/>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5" name="Footer Placeholder 4">
            <a:extLst>
              <a:ext uri="{FF2B5EF4-FFF2-40B4-BE49-F238E27FC236}">
                <a16:creationId xmlns:a16="http://schemas.microsoft.com/office/drawing/2014/main" id="{22EF3643-B02C-1787-E58C-7F8D006FD7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0250195-E709-BF14-2558-518B8EC66953}"/>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2706069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6A5B-D27F-B400-A3B6-03CC6178AD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B2A3BC2-BE9A-F5C4-A0A8-F223EA37EB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AD3383-EAAC-33F4-32DD-DDC8DEDABCC7}"/>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5" name="Footer Placeholder 4">
            <a:extLst>
              <a:ext uri="{FF2B5EF4-FFF2-40B4-BE49-F238E27FC236}">
                <a16:creationId xmlns:a16="http://schemas.microsoft.com/office/drawing/2014/main" id="{8ED25E4E-7DD4-B669-5F27-E6073AA8C9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C6D055-CC79-CDD0-5E3A-37240FB51129}"/>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2250456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2193-5049-FEE2-93DB-B3B52E83CE4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AE47E72-729D-78F6-42B7-FD39459360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682BD0D-2294-FEC2-1AE5-CAC07DF277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5AAA5C4-366A-B456-B7FB-168989341A4B}"/>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6" name="Footer Placeholder 5">
            <a:extLst>
              <a:ext uri="{FF2B5EF4-FFF2-40B4-BE49-F238E27FC236}">
                <a16:creationId xmlns:a16="http://schemas.microsoft.com/office/drawing/2014/main" id="{E37BCDD3-F406-B7BD-84A1-585E676CE3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7092BF9-AAD4-51A8-24B9-6262D9BD290C}"/>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1866155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0-009F-3BB4-7ABD-8842363339C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0BA7E91-F1AB-DA7B-75C9-289AC9BF22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5CE6CF-4234-509E-7932-046B54CC4A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51BD3D7-2C6B-9230-93AA-A72396E2B7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8876B7-E98A-5DB7-67BB-FE9CC38B4D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9787758-D5BC-9907-DC0D-CFABC65951FB}"/>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8" name="Footer Placeholder 7">
            <a:extLst>
              <a:ext uri="{FF2B5EF4-FFF2-40B4-BE49-F238E27FC236}">
                <a16:creationId xmlns:a16="http://schemas.microsoft.com/office/drawing/2014/main" id="{C5A09A78-4753-1BD7-26D5-98D9D08761F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5F918EE-5E39-739E-1CED-0E1DE020FD8F}"/>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259782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AFAA-6ED0-4A56-556E-0CD408D150E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3946D62-AE73-E0CA-3581-9B68272872D8}"/>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4" name="Footer Placeholder 3">
            <a:extLst>
              <a:ext uri="{FF2B5EF4-FFF2-40B4-BE49-F238E27FC236}">
                <a16:creationId xmlns:a16="http://schemas.microsoft.com/office/drawing/2014/main" id="{A4140445-8BFE-897E-0A91-20C125C78B2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9CEC7AF-B98A-1F10-4205-D460CF6AB5DC}"/>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2812799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B6C193-AAFA-4ACC-9604-3822D7E68BC0}"/>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3" name="Footer Placeholder 2">
            <a:extLst>
              <a:ext uri="{FF2B5EF4-FFF2-40B4-BE49-F238E27FC236}">
                <a16:creationId xmlns:a16="http://schemas.microsoft.com/office/drawing/2014/main" id="{6B9AC062-66F8-3158-35DA-CA9FFF649F3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080C611-5E8E-3406-C8E6-F415F1675090}"/>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296872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4F197-4450-5F17-EA60-0F0538EB54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4F09140-8FA1-CE40-DFE1-483215C1E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2E112F0-547D-E32B-B104-642E5B425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456E47-5C00-941E-B74E-0CEFCB676A9F}"/>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6" name="Footer Placeholder 5">
            <a:extLst>
              <a:ext uri="{FF2B5EF4-FFF2-40B4-BE49-F238E27FC236}">
                <a16:creationId xmlns:a16="http://schemas.microsoft.com/office/drawing/2014/main" id="{B7E232B0-D7BA-6C82-9F7D-0BE75CB7BDC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8614135-FCB1-5267-BC3B-660298D414FB}"/>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385008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B3D98-BD4A-47B0-EEF9-EB31A1DD14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5B0A809-7AAE-7715-C3FD-B359CE8DDC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68A6216-D880-89EB-CDB2-A2D33E0871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AF0636-4ED3-05BF-1359-98E00EC087B7}"/>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6" name="Footer Placeholder 5">
            <a:extLst>
              <a:ext uri="{FF2B5EF4-FFF2-40B4-BE49-F238E27FC236}">
                <a16:creationId xmlns:a16="http://schemas.microsoft.com/office/drawing/2014/main" id="{01401229-DD72-78B2-8F59-E75559EA564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AEA711-AAEB-156F-21AB-DED95FF3B97F}"/>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1666883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C7E67-6301-1A2C-E763-3ACF07193D8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32CFEB8-B034-E592-2BEB-5C34C8A4BC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289E90F-212D-36B6-86E1-A6B9D773542E}"/>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5" name="Footer Placeholder 4">
            <a:extLst>
              <a:ext uri="{FF2B5EF4-FFF2-40B4-BE49-F238E27FC236}">
                <a16:creationId xmlns:a16="http://schemas.microsoft.com/office/drawing/2014/main" id="{CB45FE05-5D7B-0DDC-EB73-96AE815ACAA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4968133-BD5B-4119-33C4-2DF624C0AA5F}"/>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667942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540A0C-83E7-B6F0-7B08-02AA41BFCC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6231B89-5330-3977-76F1-70ACB9E9B1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1416B8-906F-3D39-8EA1-AEC9E5A66882}"/>
              </a:ext>
            </a:extLst>
          </p:cNvPr>
          <p:cNvSpPr>
            <a:spLocks noGrp="1"/>
          </p:cNvSpPr>
          <p:nvPr>
            <p:ph type="dt" sz="half" idx="10"/>
          </p:nvPr>
        </p:nvSpPr>
        <p:spPr/>
        <p:txBody>
          <a:bodyPr/>
          <a:lstStyle/>
          <a:p>
            <a:fld id="{78B045F7-E512-45D8-A2DC-9A58DE3B34C9}" type="datetimeFigureOut">
              <a:rPr lang="en-IN" smtClean="0"/>
              <a:t>21-11-2024</a:t>
            </a:fld>
            <a:endParaRPr lang="en-IN"/>
          </a:p>
        </p:txBody>
      </p:sp>
      <p:sp>
        <p:nvSpPr>
          <p:cNvPr id="5" name="Footer Placeholder 4">
            <a:extLst>
              <a:ext uri="{FF2B5EF4-FFF2-40B4-BE49-F238E27FC236}">
                <a16:creationId xmlns:a16="http://schemas.microsoft.com/office/drawing/2014/main" id="{778F2D6D-214F-F9DF-A925-126D5FBE6C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6CA36-20C6-707B-41E9-3409FFA7A60B}"/>
              </a:ext>
            </a:extLst>
          </p:cNvPr>
          <p:cNvSpPr>
            <a:spLocks noGrp="1"/>
          </p:cNvSpPr>
          <p:nvPr>
            <p:ph type="sldNum" sz="quarter" idx="12"/>
          </p:nvPr>
        </p:nvSpPr>
        <p:spPr/>
        <p:txBody>
          <a:bodyPr/>
          <a:lstStyle/>
          <a:p>
            <a:fld id="{BF12F6C5-53AF-46A0-9854-BD108139B15A}" type="slidenum">
              <a:rPr lang="en-IN" smtClean="0"/>
              <a:t>‹#›</a:t>
            </a:fld>
            <a:endParaRPr lang="en-IN"/>
          </a:p>
        </p:txBody>
      </p:sp>
    </p:spTree>
    <p:extLst>
      <p:ext uri="{BB962C8B-B14F-4D97-AF65-F5344CB8AC3E}">
        <p14:creationId xmlns:p14="http://schemas.microsoft.com/office/powerpoint/2010/main" val="4073276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BB3F4A-E751-AE20-9D87-8BCB645F5F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3DBABD5-30FE-BEC5-1E58-90D365FE34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427A971-79C5-6ADA-5E44-F1FF6A5A0E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B045F7-E512-45D8-A2DC-9A58DE3B34C9}" type="datetimeFigureOut">
              <a:rPr lang="en-IN" smtClean="0"/>
              <a:t>21-11-2024</a:t>
            </a:fld>
            <a:endParaRPr lang="en-IN"/>
          </a:p>
        </p:txBody>
      </p:sp>
      <p:sp>
        <p:nvSpPr>
          <p:cNvPr id="5" name="Footer Placeholder 4">
            <a:extLst>
              <a:ext uri="{FF2B5EF4-FFF2-40B4-BE49-F238E27FC236}">
                <a16:creationId xmlns:a16="http://schemas.microsoft.com/office/drawing/2014/main" id="{988CFBBD-CD52-A712-4B79-2958F418A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BDF383EE-9946-219F-0314-05C513623B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12F6C5-53AF-46A0-9854-BD108139B15A}" type="slidenum">
              <a:rPr lang="en-IN" smtClean="0"/>
              <a:t>‹#›</a:t>
            </a:fld>
            <a:endParaRPr lang="en-IN"/>
          </a:p>
        </p:txBody>
      </p:sp>
    </p:spTree>
    <p:extLst>
      <p:ext uri="{BB962C8B-B14F-4D97-AF65-F5344CB8AC3E}">
        <p14:creationId xmlns:p14="http://schemas.microsoft.com/office/powerpoint/2010/main" val="3929064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07EB7-FFCF-44EE-735C-F645CC98C5A9}"/>
              </a:ext>
            </a:extLst>
          </p:cNvPr>
          <p:cNvSpPr>
            <a:spLocks noGrp="1"/>
          </p:cNvSpPr>
          <p:nvPr>
            <p:ph type="ctrTitle"/>
          </p:nvPr>
        </p:nvSpPr>
        <p:spPr>
          <a:xfrm>
            <a:off x="804672" y="5116529"/>
            <a:ext cx="10592174" cy="1000655"/>
          </a:xfrm>
        </p:spPr>
        <p:txBody>
          <a:bodyPr anchor="t">
            <a:normAutofit/>
          </a:bodyPr>
          <a:lstStyle/>
          <a:p>
            <a:pPr algn="l"/>
            <a:r>
              <a:rPr lang="en-US" b="1" dirty="0">
                <a:solidFill>
                  <a:schemeClr val="tx2"/>
                </a:solidFill>
              </a:rPr>
              <a:t>FINANCIAL MODELS</a:t>
            </a:r>
            <a:endParaRPr lang="en-IN" b="1" dirty="0">
              <a:solidFill>
                <a:schemeClr val="tx2"/>
              </a:solidFill>
            </a:endParaRPr>
          </a:p>
        </p:txBody>
      </p:sp>
      <p:pic>
        <p:nvPicPr>
          <p:cNvPr id="4" name="Picture 3">
            <a:extLst>
              <a:ext uri="{FF2B5EF4-FFF2-40B4-BE49-F238E27FC236}">
                <a16:creationId xmlns:a16="http://schemas.microsoft.com/office/drawing/2014/main" id="{2D222E66-867C-5807-B2D5-460154BFB0F9}"/>
              </a:ext>
            </a:extLst>
          </p:cNvPr>
          <p:cNvPicPr>
            <a:picLocks noChangeAspect="1"/>
          </p:cNvPicPr>
          <p:nvPr/>
        </p:nvPicPr>
        <p:blipFill>
          <a:blip r:embed="rId2"/>
          <a:srcRect t="4749" b="12710"/>
          <a:stretch/>
        </p:blipFill>
        <p:spPr>
          <a:xfrm>
            <a:off x="-1" y="10896"/>
            <a:ext cx="12192001" cy="4201449"/>
          </a:xfrm>
          <a:prstGeom prst="rect">
            <a:avLst/>
          </a:prstGeom>
        </p:spPr>
      </p:pic>
      <p:grpSp>
        <p:nvGrpSpPr>
          <p:cNvPr id="11" name="Group 1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2" name="Freeform: Shape 1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ubtitle 2">
            <a:extLst>
              <a:ext uri="{FF2B5EF4-FFF2-40B4-BE49-F238E27FC236}">
                <a16:creationId xmlns:a16="http://schemas.microsoft.com/office/drawing/2014/main" id="{BF8E6358-9210-2158-61D1-E9A2930169F8}"/>
              </a:ext>
            </a:extLst>
          </p:cNvPr>
          <p:cNvSpPr>
            <a:spLocks noGrp="1"/>
          </p:cNvSpPr>
          <p:nvPr>
            <p:ph type="subTitle" idx="1"/>
          </p:nvPr>
        </p:nvSpPr>
        <p:spPr>
          <a:xfrm>
            <a:off x="804672" y="4580785"/>
            <a:ext cx="9416898" cy="484374"/>
          </a:xfrm>
        </p:spPr>
        <p:txBody>
          <a:bodyPr anchor="b">
            <a:normAutofit/>
          </a:bodyPr>
          <a:lstStyle/>
          <a:p>
            <a:pPr algn="l"/>
            <a:r>
              <a:rPr lang="en-US" sz="2000" b="1" i="1" dirty="0" err="1">
                <a:solidFill>
                  <a:schemeClr val="tx2"/>
                </a:solidFill>
              </a:rPr>
              <a:t>Dr.Rachanaa</a:t>
            </a:r>
            <a:r>
              <a:rPr lang="en-US" sz="2000" b="1" i="1" dirty="0">
                <a:solidFill>
                  <a:schemeClr val="tx2"/>
                </a:solidFill>
              </a:rPr>
              <a:t> Datey</a:t>
            </a:r>
            <a:endParaRPr lang="en-IN" sz="2000" b="1" i="1" dirty="0">
              <a:solidFill>
                <a:schemeClr val="tx2"/>
              </a:solidFill>
            </a:endParaRPr>
          </a:p>
        </p:txBody>
      </p:sp>
    </p:spTree>
    <p:extLst>
      <p:ext uri="{BB962C8B-B14F-4D97-AF65-F5344CB8AC3E}">
        <p14:creationId xmlns:p14="http://schemas.microsoft.com/office/powerpoint/2010/main" val="291007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D6B707-E052-B2FE-3440-5FA45C23A77C}"/>
              </a:ext>
            </a:extLst>
          </p:cNvPr>
          <p:cNvSpPr>
            <a:spLocks noGrp="1"/>
          </p:cNvSpPr>
          <p:nvPr>
            <p:ph type="title"/>
          </p:nvPr>
        </p:nvSpPr>
        <p:spPr>
          <a:xfrm>
            <a:off x="635000" y="640823"/>
            <a:ext cx="3418659" cy="5583148"/>
          </a:xfrm>
        </p:spPr>
        <p:txBody>
          <a:bodyPr anchor="ctr">
            <a:normAutofit/>
          </a:bodyPr>
          <a:lstStyle/>
          <a:p>
            <a:r>
              <a:rPr lang="en-IN" sz="5400" b="1"/>
              <a:t>What is Financial Modelling?</a:t>
            </a:r>
            <a:br>
              <a:rPr lang="en-IN" sz="5400"/>
            </a:br>
            <a:endParaRPr lang="en-IN"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2125E05-E003-7C72-D009-5EC8A0548C72}"/>
              </a:ext>
            </a:extLst>
          </p:cNvPr>
          <p:cNvGraphicFramePr>
            <a:graphicFrameLocks noGrp="1"/>
          </p:cNvGraphicFramePr>
          <p:nvPr>
            <p:ph idx="1"/>
            <p:extLst>
              <p:ext uri="{D42A27DB-BD31-4B8C-83A1-F6EECF244321}">
                <p14:modId xmlns:p14="http://schemas.microsoft.com/office/powerpoint/2010/main" val="3863752426"/>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026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F6291D-8093-3C5A-377E-38060450481B}"/>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381216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B8D207-CD9E-FF49-D1A1-5498A1B4796A}"/>
              </a:ext>
            </a:extLst>
          </p:cNvPr>
          <p:cNvPicPr>
            <a:picLocks noChangeAspect="1"/>
          </p:cNvPicPr>
          <p:nvPr/>
        </p:nvPicPr>
        <p:blipFill>
          <a:blip r:embed="rId2"/>
          <a:stretch>
            <a:fillRect/>
          </a:stretch>
        </p:blipFill>
        <p:spPr>
          <a:xfrm>
            <a:off x="76299" y="0"/>
            <a:ext cx="12039402" cy="6858000"/>
          </a:xfrm>
          <a:prstGeom prst="rect">
            <a:avLst/>
          </a:prstGeom>
        </p:spPr>
      </p:pic>
    </p:spTree>
    <p:extLst>
      <p:ext uri="{BB962C8B-B14F-4D97-AF65-F5344CB8AC3E}">
        <p14:creationId xmlns:p14="http://schemas.microsoft.com/office/powerpoint/2010/main" val="260249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A789D1-8128-282F-15A8-18640EFF8780}"/>
              </a:ext>
            </a:extLst>
          </p:cNvPr>
          <p:cNvPicPr>
            <a:picLocks noChangeAspect="1"/>
          </p:cNvPicPr>
          <p:nvPr/>
        </p:nvPicPr>
        <p:blipFill>
          <a:blip r:embed="rId2"/>
          <a:stretch>
            <a:fillRect/>
          </a:stretch>
        </p:blipFill>
        <p:spPr>
          <a:xfrm>
            <a:off x="643467" y="1275249"/>
            <a:ext cx="10905066" cy="4307500"/>
          </a:xfrm>
          <a:prstGeom prst="rect">
            <a:avLst/>
          </a:prstGeom>
        </p:spPr>
      </p:pic>
    </p:spTree>
    <p:extLst>
      <p:ext uri="{BB962C8B-B14F-4D97-AF65-F5344CB8AC3E}">
        <p14:creationId xmlns:p14="http://schemas.microsoft.com/office/powerpoint/2010/main" val="360102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434909-B379-A760-E774-3324DF8423D7}"/>
              </a:ext>
            </a:extLst>
          </p:cNvPr>
          <p:cNvPicPr>
            <a:picLocks noChangeAspect="1"/>
          </p:cNvPicPr>
          <p:nvPr/>
        </p:nvPicPr>
        <p:blipFill>
          <a:blip r:embed="rId2"/>
          <a:stretch>
            <a:fillRect/>
          </a:stretch>
        </p:blipFill>
        <p:spPr>
          <a:xfrm>
            <a:off x="984930" y="643466"/>
            <a:ext cx="10222140" cy="5571067"/>
          </a:xfrm>
          <a:prstGeom prst="rect">
            <a:avLst/>
          </a:prstGeom>
        </p:spPr>
      </p:pic>
    </p:spTree>
    <p:extLst>
      <p:ext uri="{BB962C8B-B14F-4D97-AF65-F5344CB8AC3E}">
        <p14:creationId xmlns:p14="http://schemas.microsoft.com/office/powerpoint/2010/main" val="2893969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9E8D65-AF2F-9931-83AF-492AFFFAFD02}"/>
              </a:ext>
            </a:extLst>
          </p:cNvPr>
          <p:cNvPicPr>
            <a:picLocks noChangeAspect="1"/>
          </p:cNvPicPr>
          <p:nvPr/>
        </p:nvPicPr>
        <p:blipFill>
          <a:blip r:embed="rId2"/>
          <a:stretch>
            <a:fillRect/>
          </a:stretch>
        </p:blipFill>
        <p:spPr>
          <a:xfrm>
            <a:off x="1548190" y="643466"/>
            <a:ext cx="9095619" cy="5571067"/>
          </a:xfrm>
          <a:prstGeom prst="rect">
            <a:avLst/>
          </a:prstGeom>
        </p:spPr>
      </p:pic>
    </p:spTree>
    <p:extLst>
      <p:ext uri="{BB962C8B-B14F-4D97-AF65-F5344CB8AC3E}">
        <p14:creationId xmlns:p14="http://schemas.microsoft.com/office/powerpoint/2010/main" val="1506173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115ED6-69C6-5DAD-38F2-B07FF0E1FD12}"/>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917506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E92FE0-8A8B-A281-38DB-359F333852B8}"/>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1333151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9C338E-90CF-0378-D68C-39B427B406E7}"/>
              </a:ext>
            </a:extLst>
          </p:cNvPr>
          <p:cNvPicPr>
            <a:picLocks noChangeAspect="1"/>
          </p:cNvPicPr>
          <p:nvPr/>
        </p:nvPicPr>
        <p:blipFill>
          <a:blip r:embed="rId2"/>
          <a:stretch>
            <a:fillRect/>
          </a:stretch>
        </p:blipFill>
        <p:spPr>
          <a:xfrm>
            <a:off x="1077020" y="643466"/>
            <a:ext cx="10037959" cy="5571067"/>
          </a:xfrm>
          <a:prstGeom prst="rect">
            <a:avLst/>
          </a:prstGeom>
        </p:spPr>
      </p:pic>
      <p:sp>
        <p:nvSpPr>
          <p:cNvPr id="3" name="Rectangle 2">
            <a:extLst>
              <a:ext uri="{FF2B5EF4-FFF2-40B4-BE49-F238E27FC236}">
                <a16:creationId xmlns:a16="http://schemas.microsoft.com/office/drawing/2014/main" id="{E5F58686-D286-B7E3-4A30-6962E9CF7D43}"/>
              </a:ext>
            </a:extLst>
          </p:cNvPr>
          <p:cNvSpPr/>
          <p:nvPr/>
        </p:nvSpPr>
        <p:spPr>
          <a:xfrm>
            <a:off x="838200" y="5812971"/>
            <a:ext cx="2743200" cy="533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370014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24C0-A508-B6E8-CBC9-63E1D7E640E5}"/>
              </a:ext>
            </a:extLst>
          </p:cNvPr>
          <p:cNvSpPr>
            <a:spLocks noGrp="1"/>
          </p:cNvSpPr>
          <p:nvPr>
            <p:ph type="title"/>
          </p:nvPr>
        </p:nvSpPr>
        <p:spPr/>
        <p:txBody>
          <a:bodyPr/>
          <a:lstStyle/>
          <a:p>
            <a:r>
              <a:rPr lang="en-IN" b="1" dirty="0"/>
              <a:t>Who Uses Financial Models?</a:t>
            </a:r>
            <a:br>
              <a:rPr lang="en-IN" dirty="0"/>
            </a:br>
            <a:endParaRPr lang="en-IN" dirty="0"/>
          </a:p>
        </p:txBody>
      </p:sp>
      <p:sp>
        <p:nvSpPr>
          <p:cNvPr id="3" name="Content Placeholder 2">
            <a:extLst>
              <a:ext uri="{FF2B5EF4-FFF2-40B4-BE49-F238E27FC236}">
                <a16:creationId xmlns:a16="http://schemas.microsoft.com/office/drawing/2014/main" id="{099C6DDD-FEFC-C725-F3AA-855BF2773B4A}"/>
              </a:ext>
            </a:extLst>
          </p:cNvPr>
          <p:cNvSpPr>
            <a:spLocks noGrp="1"/>
          </p:cNvSpPr>
          <p:nvPr>
            <p:ph idx="1"/>
          </p:nvPr>
        </p:nvSpPr>
        <p:spPr/>
        <p:txBody>
          <a:bodyPr>
            <a:normAutofit/>
          </a:bodyPr>
          <a:lstStyle/>
          <a:p>
            <a:pPr marL="0" indent="0" algn="ctr">
              <a:buNone/>
            </a:pPr>
            <a:r>
              <a:rPr lang="en-US" b="1" dirty="0">
                <a:solidFill>
                  <a:schemeClr val="accent1"/>
                </a:solidFill>
              </a:rPr>
              <a:t>Executives in all parts of an organization rely on financial models in their day-to-day work.</a:t>
            </a:r>
          </a:p>
          <a:p>
            <a:endParaRPr lang="en-US" dirty="0"/>
          </a:p>
          <a:p>
            <a:r>
              <a:rPr lang="en-US" b="1" dirty="0"/>
              <a:t>Financial analysts </a:t>
            </a:r>
            <a:r>
              <a:rPr lang="en-US" dirty="0"/>
              <a:t>typically rely on complex spreadsheets designed to serve a specific purpose, such as sales forecasts, budget allocations, and asset appraisals.</a:t>
            </a:r>
          </a:p>
          <a:p>
            <a:r>
              <a:rPr lang="en-US" b="1" dirty="0"/>
              <a:t>Financial planners </a:t>
            </a:r>
            <a:r>
              <a:rPr lang="en-US" dirty="0"/>
              <a:t>address the long-term financial concerns of families and individuals by applying models for retirement income estimation, cash flow projections, net worth calculations, and legacy goals.</a:t>
            </a:r>
          </a:p>
        </p:txBody>
      </p:sp>
    </p:spTree>
    <p:extLst>
      <p:ext uri="{BB962C8B-B14F-4D97-AF65-F5344CB8AC3E}">
        <p14:creationId xmlns:p14="http://schemas.microsoft.com/office/powerpoint/2010/main" val="2472042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3D4EE-EA4E-FC65-86CD-0E3239331778}"/>
              </a:ext>
            </a:extLst>
          </p:cNvPr>
          <p:cNvSpPr>
            <a:spLocks noGrp="1"/>
          </p:cNvSpPr>
          <p:nvPr>
            <p:ph type="title"/>
          </p:nvPr>
        </p:nvSpPr>
        <p:spPr/>
        <p:txBody>
          <a:bodyPr/>
          <a:lstStyle/>
          <a:p>
            <a:r>
              <a:rPr lang="en-US" dirty="0"/>
              <a:t>Contd..</a:t>
            </a:r>
            <a:endParaRPr lang="en-IN" dirty="0"/>
          </a:p>
        </p:txBody>
      </p:sp>
      <p:sp>
        <p:nvSpPr>
          <p:cNvPr id="3" name="Content Placeholder 2">
            <a:extLst>
              <a:ext uri="{FF2B5EF4-FFF2-40B4-BE49-F238E27FC236}">
                <a16:creationId xmlns:a16="http://schemas.microsoft.com/office/drawing/2014/main" id="{06CF5998-B513-8788-0AE0-7EB3681148BE}"/>
              </a:ext>
            </a:extLst>
          </p:cNvPr>
          <p:cNvSpPr>
            <a:spLocks noGrp="1"/>
          </p:cNvSpPr>
          <p:nvPr>
            <p:ph idx="1"/>
          </p:nvPr>
        </p:nvSpPr>
        <p:spPr/>
        <p:txBody>
          <a:bodyPr>
            <a:normAutofit/>
          </a:bodyPr>
          <a:lstStyle/>
          <a:p>
            <a:r>
              <a:rPr lang="en-US" b="1" dirty="0"/>
              <a:t>Chief financial officers </a:t>
            </a:r>
            <a:r>
              <a:rPr lang="en-US" dirty="0"/>
              <a:t>are responsible for updating the organization’s business model to ensure it will have the resources it requires to achieve its objectives. They use financial models to identify impediments to growth, emerging risks, and new opportunities.</a:t>
            </a:r>
          </a:p>
          <a:p>
            <a:r>
              <a:rPr lang="en-US" b="1" dirty="0"/>
              <a:t>Business managers</a:t>
            </a:r>
            <a:r>
              <a:rPr lang="en-US" dirty="0"/>
              <a:t> use financial models to prepare budgets and make strategic plans. By modifying variables in the models, managers can forecast the business’s performance under many different scenarios.</a:t>
            </a:r>
          </a:p>
          <a:p>
            <a:endParaRPr lang="en-IN" dirty="0"/>
          </a:p>
        </p:txBody>
      </p:sp>
    </p:spTree>
    <p:extLst>
      <p:ext uri="{BB962C8B-B14F-4D97-AF65-F5344CB8AC3E}">
        <p14:creationId xmlns:p14="http://schemas.microsoft.com/office/powerpoint/2010/main" val="2422898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AE55-D523-7FB9-F6FD-417A0C778A8E}"/>
              </a:ext>
            </a:extLst>
          </p:cNvPr>
          <p:cNvSpPr>
            <a:spLocks noGrp="1"/>
          </p:cNvSpPr>
          <p:nvPr>
            <p:ph type="title"/>
          </p:nvPr>
        </p:nvSpPr>
        <p:spPr/>
        <p:txBody>
          <a:bodyPr/>
          <a:lstStyle/>
          <a:p>
            <a:r>
              <a:rPr lang="en-US" dirty="0"/>
              <a:t>Contd..</a:t>
            </a:r>
            <a:endParaRPr lang="en-IN" dirty="0"/>
          </a:p>
        </p:txBody>
      </p:sp>
      <p:sp>
        <p:nvSpPr>
          <p:cNvPr id="3" name="Content Placeholder 2">
            <a:extLst>
              <a:ext uri="{FF2B5EF4-FFF2-40B4-BE49-F238E27FC236}">
                <a16:creationId xmlns:a16="http://schemas.microsoft.com/office/drawing/2014/main" id="{509BDE26-0497-4180-91CC-A096F1B4D7C7}"/>
              </a:ext>
            </a:extLst>
          </p:cNvPr>
          <p:cNvSpPr>
            <a:spLocks noGrp="1"/>
          </p:cNvSpPr>
          <p:nvPr>
            <p:ph idx="1"/>
          </p:nvPr>
        </p:nvSpPr>
        <p:spPr/>
        <p:txBody>
          <a:bodyPr>
            <a:normAutofit/>
          </a:bodyPr>
          <a:lstStyle/>
          <a:p>
            <a:r>
              <a:rPr lang="en-US" b="1" dirty="0"/>
              <a:t>Project managers </a:t>
            </a:r>
            <a:r>
              <a:rPr lang="en-US" dirty="0"/>
              <a:t>apply financial models while planning and implementing projects to ensure sufficient cash flow, manage project resources and schedules, and simulate various project scenarios. Many project managers use the modeling features built into the Program Evaluation and Review Technique (PERT).</a:t>
            </a:r>
          </a:p>
          <a:p>
            <a:r>
              <a:rPr lang="en-US" b="1" dirty="0"/>
              <a:t>Investment bankers and portfolio managers </a:t>
            </a:r>
            <a:r>
              <a:rPr lang="en-US" dirty="0"/>
              <a:t>depend on financial models to determine the fair or intrinsic value of a company’s stock to make investment decisions based on those assessments, and to identify merger and acquisition candidates.</a:t>
            </a:r>
          </a:p>
          <a:p>
            <a:endParaRPr lang="en-US" dirty="0"/>
          </a:p>
          <a:p>
            <a:endParaRPr lang="en-IN" dirty="0"/>
          </a:p>
        </p:txBody>
      </p:sp>
    </p:spTree>
    <p:extLst>
      <p:ext uri="{BB962C8B-B14F-4D97-AF65-F5344CB8AC3E}">
        <p14:creationId xmlns:p14="http://schemas.microsoft.com/office/powerpoint/2010/main" val="469169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11A49-8B14-C861-B9A8-F28A61403DE5}"/>
              </a:ext>
            </a:extLst>
          </p:cNvPr>
          <p:cNvSpPr>
            <a:spLocks noGrp="1"/>
          </p:cNvSpPr>
          <p:nvPr>
            <p:ph type="title"/>
          </p:nvPr>
        </p:nvSpPr>
        <p:spPr/>
        <p:txBody>
          <a:bodyPr/>
          <a:lstStyle/>
          <a:p>
            <a:r>
              <a:rPr lang="en-US" dirty="0"/>
              <a:t>Contd..</a:t>
            </a:r>
            <a:endParaRPr lang="en-IN" dirty="0"/>
          </a:p>
        </p:txBody>
      </p:sp>
      <p:sp>
        <p:nvSpPr>
          <p:cNvPr id="3" name="Content Placeholder 2">
            <a:extLst>
              <a:ext uri="{FF2B5EF4-FFF2-40B4-BE49-F238E27FC236}">
                <a16:creationId xmlns:a16="http://schemas.microsoft.com/office/drawing/2014/main" id="{6770098D-612D-C50D-C393-13E7556E214E}"/>
              </a:ext>
            </a:extLst>
          </p:cNvPr>
          <p:cNvSpPr>
            <a:spLocks noGrp="1"/>
          </p:cNvSpPr>
          <p:nvPr>
            <p:ph idx="1"/>
          </p:nvPr>
        </p:nvSpPr>
        <p:spPr/>
        <p:txBody>
          <a:bodyPr>
            <a:normAutofit/>
          </a:bodyPr>
          <a:lstStyle/>
          <a:p>
            <a:r>
              <a:rPr lang="en-US" b="1" dirty="0"/>
              <a:t>Risk managers </a:t>
            </a:r>
            <a:r>
              <a:rPr lang="en-US" dirty="0"/>
              <a:t>have expanded their use of financial models to include risks associated with the networks that partners and other third parties in the global supply chain use. Financial models allow firms to measure risk trends and respond faster to threats and to promote accountability for risk mitigation.</a:t>
            </a:r>
          </a:p>
          <a:p>
            <a:r>
              <a:rPr lang="en-US" b="1" dirty="0"/>
              <a:t>Accountants</a:t>
            </a:r>
            <a:r>
              <a:rPr lang="en-US" dirty="0"/>
              <a:t> can leverage their use of financial models to broaden their role in organizations beyond bookkeeping to include data analysis and financial decision support.</a:t>
            </a:r>
          </a:p>
          <a:p>
            <a:endParaRPr lang="en-IN" dirty="0"/>
          </a:p>
        </p:txBody>
      </p:sp>
    </p:spTree>
    <p:extLst>
      <p:ext uri="{BB962C8B-B14F-4D97-AF65-F5344CB8AC3E}">
        <p14:creationId xmlns:p14="http://schemas.microsoft.com/office/powerpoint/2010/main" val="2796247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0AF878-598E-5F7E-BFF1-16B911CDED29}"/>
              </a:ext>
            </a:extLst>
          </p:cNvPr>
          <p:cNvSpPr>
            <a:spLocks noGrp="1"/>
          </p:cNvSpPr>
          <p:nvPr>
            <p:ph type="title"/>
          </p:nvPr>
        </p:nvSpPr>
        <p:spPr>
          <a:xfrm>
            <a:off x="841248" y="256032"/>
            <a:ext cx="10506456" cy="1014984"/>
          </a:xfrm>
        </p:spPr>
        <p:txBody>
          <a:bodyPr anchor="b">
            <a:normAutofit/>
          </a:bodyPr>
          <a:lstStyle/>
          <a:p>
            <a:r>
              <a:rPr lang="en-US" sz="3100" b="1" dirty="0"/>
              <a:t>Best Practices in Financial Modelling</a:t>
            </a:r>
            <a:br>
              <a:rPr lang="en-US" sz="3100" dirty="0"/>
            </a:br>
            <a:endParaRPr lang="en-IN" sz="3100" dirty="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C54AF26-EA1F-F0D6-19F6-46549CDEC191}"/>
              </a:ext>
            </a:extLst>
          </p:cNvPr>
          <p:cNvGraphicFramePr>
            <a:graphicFrameLocks noGrp="1"/>
          </p:cNvGraphicFramePr>
          <p:nvPr>
            <p:ph idx="1"/>
            <p:extLst>
              <p:ext uri="{D42A27DB-BD31-4B8C-83A1-F6EECF244321}">
                <p14:modId xmlns:p14="http://schemas.microsoft.com/office/powerpoint/2010/main" val="398585243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133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B05D78-2EE5-5050-A16B-C93320FABB34}"/>
              </a:ext>
            </a:extLst>
          </p:cNvPr>
          <p:cNvSpPr>
            <a:spLocks noGrp="1"/>
          </p:cNvSpPr>
          <p:nvPr>
            <p:ph type="title"/>
          </p:nvPr>
        </p:nvSpPr>
        <p:spPr>
          <a:xfrm>
            <a:off x="841248" y="256032"/>
            <a:ext cx="10506456" cy="1014984"/>
          </a:xfrm>
        </p:spPr>
        <p:txBody>
          <a:bodyPr anchor="b">
            <a:normAutofit/>
          </a:bodyPr>
          <a:lstStyle/>
          <a:p>
            <a:r>
              <a:rPr lang="en-US" dirty="0" err="1"/>
              <a:t>Contd</a:t>
            </a:r>
            <a:r>
              <a:rPr lang="en-US" dirty="0"/>
              <a:t>…</a:t>
            </a:r>
            <a:endParaRPr lang="en-IN" dirty="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F93EC9C3-3844-47AE-64AB-F2CE73BD5B71}"/>
              </a:ext>
            </a:extLst>
          </p:cNvPr>
          <p:cNvGraphicFramePr>
            <a:graphicFrameLocks noGrp="1"/>
          </p:cNvGraphicFramePr>
          <p:nvPr>
            <p:ph idx="1"/>
            <p:extLst>
              <p:ext uri="{D42A27DB-BD31-4B8C-83A1-F6EECF244321}">
                <p14:modId xmlns:p14="http://schemas.microsoft.com/office/powerpoint/2010/main" val="36479968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0740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96DBF8-F011-158B-580D-8B90B657A47E}"/>
              </a:ext>
            </a:extLst>
          </p:cNvPr>
          <p:cNvSpPr>
            <a:spLocks noGrp="1"/>
          </p:cNvSpPr>
          <p:nvPr>
            <p:ph type="title"/>
          </p:nvPr>
        </p:nvSpPr>
        <p:spPr>
          <a:xfrm>
            <a:off x="841248" y="256032"/>
            <a:ext cx="10506456" cy="1014984"/>
          </a:xfrm>
        </p:spPr>
        <p:txBody>
          <a:bodyPr anchor="b">
            <a:normAutofit/>
          </a:bodyPr>
          <a:lstStyle/>
          <a:p>
            <a:r>
              <a:rPr lang="en-US" dirty="0" err="1"/>
              <a:t>Contd</a:t>
            </a:r>
            <a:r>
              <a:rPr lang="en-US" dirty="0"/>
              <a:t>…</a:t>
            </a:r>
            <a:endParaRPr lang="en-IN" dirty="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8F401C21-3BBC-B649-97ED-E418A79299BF}"/>
              </a:ext>
            </a:extLst>
          </p:cNvPr>
          <p:cNvGraphicFramePr>
            <a:graphicFrameLocks noGrp="1"/>
          </p:cNvGraphicFramePr>
          <p:nvPr>
            <p:ph idx="1"/>
            <p:extLst>
              <p:ext uri="{D42A27DB-BD31-4B8C-83A1-F6EECF244321}">
                <p14:modId xmlns:p14="http://schemas.microsoft.com/office/powerpoint/2010/main" val="49942160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6816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5AA691-BC40-93D4-8EC7-276A011A202A}"/>
              </a:ext>
            </a:extLst>
          </p:cNvPr>
          <p:cNvSpPr>
            <a:spLocks noGrp="1"/>
          </p:cNvSpPr>
          <p:nvPr>
            <p:ph type="title"/>
          </p:nvPr>
        </p:nvSpPr>
        <p:spPr>
          <a:xfrm>
            <a:off x="1043631" y="809898"/>
            <a:ext cx="9942716" cy="1554480"/>
          </a:xfrm>
        </p:spPr>
        <p:txBody>
          <a:bodyPr anchor="ctr">
            <a:normAutofit/>
          </a:bodyPr>
          <a:lstStyle/>
          <a:p>
            <a:r>
              <a:rPr lang="en-US" sz="4800" b="1"/>
              <a:t>Challenges of Financial Modelling in Decision-making Process</a:t>
            </a:r>
            <a:endParaRPr lang="en-IN" sz="4800" b="1"/>
          </a:p>
        </p:txBody>
      </p:sp>
      <p:sp>
        <p:nvSpPr>
          <p:cNvPr id="3" name="Content Placeholder 2">
            <a:extLst>
              <a:ext uri="{FF2B5EF4-FFF2-40B4-BE49-F238E27FC236}">
                <a16:creationId xmlns:a16="http://schemas.microsoft.com/office/drawing/2014/main" id="{3B684E90-9F32-2254-CA74-1CADDB3E1554}"/>
              </a:ext>
            </a:extLst>
          </p:cNvPr>
          <p:cNvSpPr>
            <a:spLocks noGrp="1"/>
          </p:cNvSpPr>
          <p:nvPr>
            <p:ph idx="1"/>
          </p:nvPr>
        </p:nvSpPr>
        <p:spPr>
          <a:xfrm>
            <a:off x="1045028" y="3017522"/>
            <a:ext cx="9941319" cy="3124658"/>
          </a:xfrm>
        </p:spPr>
        <p:txBody>
          <a:bodyPr anchor="ctr">
            <a:normAutofit/>
          </a:bodyPr>
          <a:lstStyle/>
          <a:p>
            <a:r>
              <a:rPr lang="en-US" sz="2400" b="1"/>
              <a:t>Time Consuming: </a:t>
            </a:r>
            <a:r>
              <a:rPr lang="en-US" sz="2400"/>
              <a:t>One of the biggest challenges of financial modelling is its time-consuming process. A financial model consists of several stages, with complex tasks at each stage. It costs the company a lot of resources and time and is not feasible for small companies.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439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77D9A9-694F-0C1C-F10B-3D005A2F537D}"/>
              </a:ext>
            </a:extLst>
          </p:cNvPr>
          <p:cNvSpPr>
            <a:spLocks noGrp="1"/>
          </p:cNvSpPr>
          <p:nvPr>
            <p:ph type="title"/>
          </p:nvPr>
        </p:nvSpPr>
        <p:spPr>
          <a:xfrm>
            <a:off x="1043631" y="809898"/>
            <a:ext cx="9942716" cy="1554480"/>
          </a:xfrm>
        </p:spPr>
        <p:txBody>
          <a:bodyPr anchor="ctr">
            <a:normAutofit/>
          </a:bodyPr>
          <a:lstStyle/>
          <a:p>
            <a:r>
              <a:rPr lang="en-US" sz="4800" dirty="0"/>
              <a:t>Contd..</a:t>
            </a:r>
            <a:endParaRPr lang="en-IN" sz="4800" dirty="0"/>
          </a:p>
        </p:txBody>
      </p:sp>
      <p:sp>
        <p:nvSpPr>
          <p:cNvPr id="3" name="Content Placeholder 2">
            <a:extLst>
              <a:ext uri="{FF2B5EF4-FFF2-40B4-BE49-F238E27FC236}">
                <a16:creationId xmlns:a16="http://schemas.microsoft.com/office/drawing/2014/main" id="{79694DBF-17C5-E082-6996-73AC5ED9EE96}"/>
              </a:ext>
            </a:extLst>
          </p:cNvPr>
          <p:cNvSpPr>
            <a:spLocks noGrp="1"/>
          </p:cNvSpPr>
          <p:nvPr>
            <p:ph idx="1"/>
          </p:nvPr>
        </p:nvSpPr>
        <p:spPr>
          <a:xfrm>
            <a:off x="1045028" y="3017522"/>
            <a:ext cx="9941319" cy="3124658"/>
          </a:xfrm>
        </p:spPr>
        <p:txBody>
          <a:bodyPr anchor="ctr">
            <a:normAutofit/>
          </a:bodyPr>
          <a:lstStyle/>
          <a:p>
            <a:r>
              <a:rPr lang="en-US" sz="2400" b="1"/>
              <a:t>Inaccurate: </a:t>
            </a:r>
            <a:r>
              <a:rPr lang="en-US" sz="2400"/>
              <a:t>There have been many instances worldwide where financial modelling has proven incorrect. One of the major examples of its failure is the 2008 subprime lending crisis. Predicting different variables, like interest rates, taxation policies, consumer trends, etc., is complicated. As a business, you would be doomed if you solely rely on financial modelling while making crucial decisions. </a:t>
            </a:r>
          </a:p>
          <a:p>
            <a:endParaRPr lang="en-IN"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5040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44B781-A94B-ED4E-4915-F65ACDE232BE}"/>
              </a:ext>
            </a:extLst>
          </p:cNvPr>
          <p:cNvSpPr>
            <a:spLocks noGrp="1"/>
          </p:cNvSpPr>
          <p:nvPr>
            <p:ph type="title"/>
          </p:nvPr>
        </p:nvSpPr>
        <p:spPr>
          <a:xfrm>
            <a:off x="1043631" y="809898"/>
            <a:ext cx="9942716" cy="1554480"/>
          </a:xfrm>
        </p:spPr>
        <p:txBody>
          <a:bodyPr anchor="ctr">
            <a:normAutofit/>
          </a:bodyPr>
          <a:lstStyle/>
          <a:p>
            <a:r>
              <a:rPr lang="en-US" sz="4800" dirty="0"/>
              <a:t>Contd..</a:t>
            </a:r>
            <a:endParaRPr lang="en-IN" sz="4800" dirty="0"/>
          </a:p>
        </p:txBody>
      </p:sp>
      <p:sp>
        <p:nvSpPr>
          <p:cNvPr id="3" name="Content Placeholder 2">
            <a:extLst>
              <a:ext uri="{FF2B5EF4-FFF2-40B4-BE49-F238E27FC236}">
                <a16:creationId xmlns:a16="http://schemas.microsoft.com/office/drawing/2014/main" id="{929DEFC3-1277-AC2F-68E0-A412935F45F6}"/>
              </a:ext>
            </a:extLst>
          </p:cNvPr>
          <p:cNvSpPr>
            <a:spLocks noGrp="1"/>
          </p:cNvSpPr>
          <p:nvPr>
            <p:ph idx="1"/>
          </p:nvPr>
        </p:nvSpPr>
        <p:spPr>
          <a:xfrm>
            <a:off x="1045028" y="3017522"/>
            <a:ext cx="9941319" cy="3124658"/>
          </a:xfrm>
        </p:spPr>
        <p:txBody>
          <a:bodyPr anchor="ctr">
            <a:normAutofit/>
          </a:bodyPr>
          <a:lstStyle/>
          <a:p>
            <a:r>
              <a:rPr lang="en-US" sz="2400" b="1"/>
              <a:t>Non-consideration of Soft Factors: </a:t>
            </a:r>
            <a:r>
              <a:rPr lang="en-US" sz="2400"/>
              <a:t>A business is not only about numbers and statements. Soft factors like synergies, consumer loyalty, and company culture are important but should be considered when doing financial modelling. </a:t>
            </a:r>
          </a:p>
          <a:p>
            <a:endParaRPr lang="en-IN"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255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F334F-89E8-389F-CF98-21367218AD9C}"/>
              </a:ext>
            </a:extLst>
          </p:cNvPr>
          <p:cNvSpPr>
            <a:spLocks noGrp="1"/>
          </p:cNvSpPr>
          <p:nvPr>
            <p:ph type="title"/>
          </p:nvPr>
        </p:nvSpPr>
        <p:spPr/>
        <p:txBody>
          <a:bodyPr/>
          <a:lstStyle/>
          <a:p>
            <a:pPr algn="ctr"/>
            <a:r>
              <a:rPr lang="en-US" b="1" dirty="0"/>
              <a:t>HOW TO BUILD FINANCIAL MODELS</a:t>
            </a:r>
            <a:endParaRPr lang="en-IN" b="1" dirty="0"/>
          </a:p>
        </p:txBody>
      </p:sp>
      <p:pic>
        <p:nvPicPr>
          <p:cNvPr id="3" name="Picture 2">
            <a:extLst>
              <a:ext uri="{FF2B5EF4-FFF2-40B4-BE49-F238E27FC236}">
                <a16:creationId xmlns:a16="http://schemas.microsoft.com/office/drawing/2014/main" id="{13C7D545-C725-8E4D-BC64-BAEC677D7063}"/>
              </a:ext>
            </a:extLst>
          </p:cNvPr>
          <p:cNvPicPr>
            <a:picLocks noChangeAspect="1"/>
          </p:cNvPicPr>
          <p:nvPr/>
        </p:nvPicPr>
        <p:blipFill>
          <a:blip r:embed="rId2"/>
          <a:stretch>
            <a:fillRect/>
          </a:stretch>
        </p:blipFill>
        <p:spPr>
          <a:xfrm>
            <a:off x="1088020" y="2074280"/>
            <a:ext cx="10265780" cy="4191000"/>
          </a:xfrm>
          <a:prstGeom prst="rect">
            <a:avLst/>
          </a:prstGeom>
        </p:spPr>
      </p:pic>
    </p:spTree>
    <p:extLst>
      <p:ext uri="{BB962C8B-B14F-4D97-AF65-F5344CB8AC3E}">
        <p14:creationId xmlns:p14="http://schemas.microsoft.com/office/powerpoint/2010/main" val="534809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5AE4FF-A395-86C2-1EA1-816B21A95FFB}"/>
              </a:ext>
            </a:extLst>
          </p:cNvPr>
          <p:cNvSpPr>
            <a:spLocks noGrp="1"/>
          </p:cNvSpPr>
          <p:nvPr>
            <p:ph type="title"/>
          </p:nvPr>
        </p:nvSpPr>
        <p:spPr>
          <a:xfrm>
            <a:off x="808638" y="386930"/>
            <a:ext cx="9236700" cy="1188950"/>
          </a:xfrm>
        </p:spPr>
        <p:txBody>
          <a:bodyPr anchor="b">
            <a:normAutofit/>
          </a:bodyPr>
          <a:lstStyle/>
          <a:p>
            <a:r>
              <a:rPr lang="en-US" sz="3800"/>
              <a:t>Step 1: Gather Historical Data</a:t>
            </a:r>
            <a:br>
              <a:rPr lang="en-US" sz="3800"/>
            </a:br>
            <a:endParaRPr lang="en-IN" sz="38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9160BA-61B1-7976-164A-4C76308EF580}"/>
              </a:ext>
            </a:extLst>
          </p:cNvPr>
          <p:cNvSpPr>
            <a:spLocks noGrp="1"/>
          </p:cNvSpPr>
          <p:nvPr>
            <p:ph idx="1"/>
          </p:nvPr>
        </p:nvSpPr>
        <p:spPr>
          <a:xfrm>
            <a:off x="793660" y="2599509"/>
            <a:ext cx="10143668" cy="3435531"/>
          </a:xfrm>
        </p:spPr>
        <p:txBody>
          <a:bodyPr anchor="ctr">
            <a:normAutofit/>
          </a:bodyPr>
          <a:lstStyle/>
          <a:p>
            <a:endParaRPr lang="en-US" sz="2400"/>
          </a:p>
          <a:p>
            <a:r>
              <a:rPr lang="en-US" sz="2400"/>
              <a:t>Financial models require at least three years of a company’s financial data. The less historical the data available to the model, the less accurate the model results will be.</a:t>
            </a:r>
          </a:p>
          <a:p>
            <a:r>
              <a:rPr lang="en-US" sz="2400"/>
              <a:t>By reverse-engineering the data, analysts can calculate revenue growth rate, gross margins, and variable and fixed costs. The results are used to complete assumptions for the forecast period.</a:t>
            </a:r>
            <a:endParaRPr lang="en-IN" sz="2400"/>
          </a:p>
        </p:txBody>
      </p:sp>
    </p:spTree>
    <p:extLst>
      <p:ext uri="{BB962C8B-B14F-4D97-AF65-F5344CB8AC3E}">
        <p14:creationId xmlns:p14="http://schemas.microsoft.com/office/powerpoint/2010/main" val="3858895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DCD4A9-49E4-097A-689B-9A4E10A84105}"/>
              </a:ext>
            </a:extLst>
          </p:cNvPr>
          <p:cNvSpPr>
            <a:spLocks noGrp="1"/>
          </p:cNvSpPr>
          <p:nvPr>
            <p:ph type="title"/>
          </p:nvPr>
        </p:nvSpPr>
        <p:spPr>
          <a:xfrm>
            <a:off x="808638" y="386930"/>
            <a:ext cx="9236700" cy="1188950"/>
          </a:xfrm>
        </p:spPr>
        <p:txBody>
          <a:bodyPr anchor="b">
            <a:normAutofit/>
          </a:bodyPr>
          <a:lstStyle/>
          <a:p>
            <a:r>
              <a:rPr lang="en-US" sz="4600"/>
              <a:t>Step 2: Calculate Ratios and Metrics</a:t>
            </a:r>
            <a:endParaRPr lang="en-IN" sz="46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12A4189-D4DF-EEE0-1682-951894887950}"/>
              </a:ext>
            </a:extLst>
          </p:cNvPr>
          <p:cNvSpPr>
            <a:spLocks noGrp="1"/>
          </p:cNvSpPr>
          <p:nvPr>
            <p:ph idx="1"/>
          </p:nvPr>
        </p:nvSpPr>
        <p:spPr>
          <a:xfrm>
            <a:off x="793660" y="2599509"/>
            <a:ext cx="10143668" cy="3435531"/>
          </a:xfrm>
        </p:spPr>
        <p:txBody>
          <a:bodyPr anchor="ctr">
            <a:normAutofit/>
          </a:bodyPr>
          <a:lstStyle/>
          <a:p>
            <a:r>
              <a:rPr lang="en-US" sz="2400" dirty="0"/>
              <a:t>The historical data also serves as the foundation for determining historical ratios and metrics, including growth margins and rates, inventory changes, and asset turnover ratios. </a:t>
            </a:r>
          </a:p>
          <a:p>
            <a:r>
              <a:rPr lang="en-US" sz="2400" dirty="0"/>
              <a:t>Four types of ratios that support business and financial decisions are </a:t>
            </a:r>
            <a:r>
              <a:rPr lang="en-US" sz="2400" b="1" dirty="0"/>
              <a:t>profitability ratios; liquidity ratios; solvency ratios; and valuation ratios, </a:t>
            </a:r>
            <a:r>
              <a:rPr lang="en-US" sz="2400" dirty="0"/>
              <a:t>which are also called multiples. </a:t>
            </a:r>
          </a:p>
          <a:p>
            <a:r>
              <a:rPr lang="en-US" sz="2400" dirty="0"/>
              <a:t>To avoid cherry-picking ratios that present a company’s finances in the best light, ratios are typically used in combination to provide a comprehensive view from many different angles.</a:t>
            </a:r>
            <a:endParaRPr lang="en-IN" sz="2400" dirty="0"/>
          </a:p>
        </p:txBody>
      </p:sp>
    </p:spTree>
    <p:extLst>
      <p:ext uri="{BB962C8B-B14F-4D97-AF65-F5344CB8AC3E}">
        <p14:creationId xmlns:p14="http://schemas.microsoft.com/office/powerpoint/2010/main" val="2913761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9FC7A4-2ACD-110B-61CF-0AA155A74CBB}"/>
              </a:ext>
            </a:extLst>
          </p:cNvPr>
          <p:cNvSpPr>
            <a:spLocks noGrp="1"/>
          </p:cNvSpPr>
          <p:nvPr>
            <p:ph type="title"/>
          </p:nvPr>
        </p:nvSpPr>
        <p:spPr>
          <a:xfrm>
            <a:off x="808638" y="386930"/>
            <a:ext cx="9236700" cy="1188950"/>
          </a:xfrm>
        </p:spPr>
        <p:txBody>
          <a:bodyPr anchor="b">
            <a:normAutofit/>
          </a:bodyPr>
          <a:lstStyle/>
          <a:p>
            <a:r>
              <a:rPr lang="en-US" sz="4600"/>
              <a:t>Step 3: Make Informed Assumptions</a:t>
            </a:r>
            <a:endParaRPr lang="en-IN" sz="46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0B475F-98E9-8D4E-E2DF-525A611C7A67}"/>
              </a:ext>
            </a:extLst>
          </p:cNvPr>
          <p:cNvSpPr>
            <a:spLocks noGrp="1"/>
          </p:cNvSpPr>
          <p:nvPr>
            <p:ph idx="1"/>
          </p:nvPr>
        </p:nvSpPr>
        <p:spPr>
          <a:xfrm>
            <a:off x="793660" y="2599509"/>
            <a:ext cx="10143668" cy="3435531"/>
          </a:xfrm>
        </p:spPr>
        <p:txBody>
          <a:bodyPr anchor="ctr">
            <a:normAutofit/>
          </a:bodyPr>
          <a:lstStyle/>
          <a:p>
            <a:r>
              <a:rPr lang="en-US" sz="2400"/>
              <a:t>Historical data, ratios, and metrics serve as the basis for formulating assumptions about a company’s financial future.</a:t>
            </a:r>
          </a:p>
          <a:p>
            <a:r>
              <a:rPr lang="en-US" sz="2400"/>
              <a:t> These assumptions help analysts calculate future growth margins and growth rates, potential asset turnover, and possible changes in inventory.</a:t>
            </a:r>
          </a:p>
          <a:p>
            <a:r>
              <a:rPr lang="en-US" sz="2400"/>
              <a:t> Among the assumptions created are those relating to revenues and expenses, as well as working days in a year and seasonal variance.</a:t>
            </a:r>
            <a:endParaRPr lang="en-IN" sz="2400"/>
          </a:p>
        </p:txBody>
      </p:sp>
    </p:spTree>
    <p:extLst>
      <p:ext uri="{BB962C8B-B14F-4D97-AF65-F5344CB8AC3E}">
        <p14:creationId xmlns:p14="http://schemas.microsoft.com/office/powerpoint/2010/main" val="4245081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26E34B-DE1B-F4B7-42B6-66850B715462}"/>
              </a:ext>
            </a:extLst>
          </p:cNvPr>
          <p:cNvSpPr>
            <a:spLocks noGrp="1"/>
          </p:cNvSpPr>
          <p:nvPr>
            <p:ph type="title"/>
          </p:nvPr>
        </p:nvSpPr>
        <p:spPr>
          <a:xfrm>
            <a:off x="808638" y="386930"/>
            <a:ext cx="9236700" cy="1188950"/>
          </a:xfrm>
        </p:spPr>
        <p:txBody>
          <a:bodyPr anchor="b">
            <a:normAutofit/>
          </a:bodyPr>
          <a:lstStyle/>
          <a:p>
            <a:r>
              <a:rPr lang="en-US" sz="5400"/>
              <a:t>Step 4: Create a Forecast</a:t>
            </a:r>
            <a:endParaRPr lang="en-IN" sz="5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4DB785A-C90C-6D56-E311-B1D526D698F2}"/>
              </a:ext>
            </a:extLst>
          </p:cNvPr>
          <p:cNvSpPr>
            <a:spLocks noGrp="1"/>
          </p:cNvSpPr>
          <p:nvPr>
            <p:ph idx="1"/>
          </p:nvPr>
        </p:nvSpPr>
        <p:spPr>
          <a:xfrm>
            <a:off x="793660" y="2599509"/>
            <a:ext cx="10143668" cy="3435531"/>
          </a:xfrm>
        </p:spPr>
        <p:txBody>
          <a:bodyPr anchor="ctr">
            <a:normAutofit/>
          </a:bodyPr>
          <a:lstStyle/>
          <a:p>
            <a:r>
              <a:rPr lang="en-US" sz="2400"/>
              <a:t>Combining historical data, ratios, metrics, and assumptions leads to the formulation of a specific forecast of a company’s future cash flow, income, and balance sheets. </a:t>
            </a:r>
          </a:p>
          <a:p>
            <a:r>
              <a:rPr lang="en-US" sz="2400"/>
              <a:t>The forecasts usually attempt to answer a single question, such as the financial feasibility of an acquisition or a capital expense, or whether to shut down or outsource certain operations.</a:t>
            </a:r>
          </a:p>
          <a:p>
            <a:r>
              <a:rPr lang="en-US" sz="2400"/>
              <a:t>They’re also used to gauge the level of risk involved in a specific transaction.</a:t>
            </a:r>
            <a:endParaRPr lang="en-IN" sz="2400"/>
          </a:p>
        </p:txBody>
      </p:sp>
    </p:spTree>
    <p:extLst>
      <p:ext uri="{BB962C8B-B14F-4D97-AF65-F5344CB8AC3E}">
        <p14:creationId xmlns:p14="http://schemas.microsoft.com/office/powerpoint/2010/main" val="1940003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4F94EE-7C1F-3982-F3CD-331C352660A6}"/>
              </a:ext>
            </a:extLst>
          </p:cNvPr>
          <p:cNvSpPr>
            <a:spLocks noGrp="1"/>
          </p:cNvSpPr>
          <p:nvPr>
            <p:ph type="title"/>
          </p:nvPr>
        </p:nvSpPr>
        <p:spPr>
          <a:xfrm>
            <a:off x="808638" y="386930"/>
            <a:ext cx="9236700" cy="1188950"/>
          </a:xfrm>
        </p:spPr>
        <p:txBody>
          <a:bodyPr anchor="b">
            <a:normAutofit/>
          </a:bodyPr>
          <a:lstStyle/>
          <a:p>
            <a:r>
              <a:rPr lang="en-US" sz="3400"/>
              <a:t>Step 5: Determine a Value for the Company or Asset</a:t>
            </a:r>
            <a:br>
              <a:rPr lang="en-US" sz="3400"/>
            </a:br>
            <a:endParaRPr lang="en-IN" sz="3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9746DE9-933F-B433-A00E-DD2BC8CAFAAB}"/>
              </a:ext>
            </a:extLst>
          </p:cNvPr>
          <p:cNvSpPr>
            <a:spLocks noGrp="1"/>
          </p:cNvSpPr>
          <p:nvPr>
            <p:ph idx="1"/>
          </p:nvPr>
        </p:nvSpPr>
        <p:spPr>
          <a:xfrm>
            <a:off x="793660" y="2599509"/>
            <a:ext cx="10143668" cy="3435531"/>
          </a:xfrm>
        </p:spPr>
        <p:txBody>
          <a:bodyPr anchor="ctr">
            <a:normAutofit/>
          </a:bodyPr>
          <a:lstStyle/>
          <a:p>
            <a:r>
              <a:rPr lang="en-US" sz="2400"/>
              <a:t>Once the financial forecast is complete, various models can be applied to find the value of a firm, a division, or an asset, typically using the DCF method or the present value of free cash flows.</a:t>
            </a:r>
          </a:p>
          <a:p>
            <a:r>
              <a:rPr lang="en-US" sz="2400"/>
              <a:t>The DCF model assumes the company being analyzed will continue to sell its products with no drop in demand, thus guaranteeing a steady cash flow.</a:t>
            </a:r>
          </a:p>
          <a:p>
            <a:r>
              <a:rPr lang="en-US" sz="2400"/>
              <a:t>The present value of free cash flows assumes the firm’s management will spend its capital in ways that preserve its cash flow and that the value of the present cash flows exceeds the company’s stock value.</a:t>
            </a:r>
            <a:endParaRPr lang="en-IN" sz="2400"/>
          </a:p>
        </p:txBody>
      </p:sp>
    </p:spTree>
    <p:extLst>
      <p:ext uri="{BB962C8B-B14F-4D97-AF65-F5344CB8AC3E}">
        <p14:creationId xmlns:p14="http://schemas.microsoft.com/office/powerpoint/2010/main" val="620490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80A5-55E2-F96A-D5A2-0B48D0C45F1C}"/>
              </a:ext>
            </a:extLst>
          </p:cNvPr>
          <p:cNvSpPr>
            <a:spLocks noGrp="1"/>
          </p:cNvSpPr>
          <p:nvPr>
            <p:ph type="title"/>
          </p:nvPr>
        </p:nvSpPr>
        <p:spPr/>
        <p:txBody>
          <a:bodyPr>
            <a:normAutofit fontScale="90000"/>
          </a:bodyPr>
          <a:lstStyle/>
          <a:p>
            <a:br>
              <a:rPr lang="en-US" dirty="0"/>
            </a:br>
            <a:r>
              <a:rPr lang="en-US" dirty="0"/>
              <a:t>Step 6: Review and Compare Various Resulting Scenarios</a:t>
            </a:r>
            <a:br>
              <a:rPr lang="en-US" dirty="0"/>
            </a:br>
            <a:endParaRPr lang="en-IN" dirty="0"/>
          </a:p>
        </p:txBody>
      </p:sp>
      <p:sp>
        <p:nvSpPr>
          <p:cNvPr id="3" name="Content Placeholder 2">
            <a:extLst>
              <a:ext uri="{FF2B5EF4-FFF2-40B4-BE49-F238E27FC236}">
                <a16:creationId xmlns:a16="http://schemas.microsoft.com/office/drawing/2014/main" id="{E9918B59-8281-23DB-E18C-D3D03C2D7F6B}"/>
              </a:ext>
            </a:extLst>
          </p:cNvPr>
          <p:cNvSpPr>
            <a:spLocks noGrp="1"/>
          </p:cNvSpPr>
          <p:nvPr>
            <p:ph idx="1"/>
          </p:nvPr>
        </p:nvSpPr>
        <p:spPr/>
        <p:txBody>
          <a:bodyPr/>
          <a:lstStyle/>
          <a:p>
            <a:r>
              <a:rPr lang="en-US" dirty="0"/>
              <a:t>The more scenarios the model constructs, the clearer the picture of the future that the financial model generates. </a:t>
            </a:r>
          </a:p>
          <a:p>
            <a:r>
              <a:rPr lang="en-US" dirty="0"/>
              <a:t>It may seem counterintuitive that a model that creates a range of possible future outcomes is considered more accurate than a model that generates a single forecast, but scenario modeling allows analysts to compare many potential eventualities rather than only the one the model identifies as most likely or the best case.</a:t>
            </a:r>
            <a:endParaRPr lang="en-IN" dirty="0"/>
          </a:p>
        </p:txBody>
      </p:sp>
    </p:spTree>
    <p:extLst>
      <p:ext uri="{BB962C8B-B14F-4D97-AF65-F5344CB8AC3E}">
        <p14:creationId xmlns:p14="http://schemas.microsoft.com/office/powerpoint/2010/main" val="1886533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C51D7A-A37E-22C4-114E-67A8E73F7357}"/>
              </a:ext>
            </a:extLst>
          </p:cNvPr>
          <p:cNvPicPr>
            <a:picLocks noChangeAspect="1"/>
          </p:cNvPicPr>
          <p:nvPr/>
        </p:nvPicPr>
        <p:blipFill>
          <a:blip r:embed="rId2"/>
          <a:stretch>
            <a:fillRect/>
          </a:stretch>
        </p:blipFill>
        <p:spPr>
          <a:xfrm>
            <a:off x="0" y="0"/>
            <a:ext cx="12191999" cy="6858000"/>
          </a:xfrm>
          <a:prstGeom prst="rect">
            <a:avLst/>
          </a:prstGeom>
        </p:spPr>
      </p:pic>
      <p:sp>
        <p:nvSpPr>
          <p:cNvPr id="4" name="Rectangle 3">
            <a:extLst>
              <a:ext uri="{FF2B5EF4-FFF2-40B4-BE49-F238E27FC236}">
                <a16:creationId xmlns:a16="http://schemas.microsoft.com/office/drawing/2014/main" id="{A40E1DAD-F0FD-D914-29E6-9F03A20F4ED9}"/>
              </a:ext>
            </a:extLst>
          </p:cNvPr>
          <p:cNvSpPr/>
          <p:nvPr/>
        </p:nvSpPr>
        <p:spPr>
          <a:xfrm>
            <a:off x="0" y="6389225"/>
            <a:ext cx="12191999" cy="468775"/>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460423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0A09-561E-7650-FE33-E0E61B03E5B0}"/>
              </a:ext>
            </a:extLst>
          </p:cNvPr>
          <p:cNvSpPr>
            <a:spLocks noGrp="1"/>
          </p:cNvSpPr>
          <p:nvPr>
            <p:ph type="title"/>
          </p:nvPr>
        </p:nvSpPr>
        <p:spPr/>
        <p:txBody>
          <a:bodyPr/>
          <a:lstStyle/>
          <a:p>
            <a:pPr algn="ctr"/>
            <a:r>
              <a:rPr lang="en-US" b="1" dirty="0"/>
              <a:t>QUESTIONS ??</a:t>
            </a:r>
            <a:endParaRPr lang="en-IN" b="1" dirty="0"/>
          </a:p>
        </p:txBody>
      </p:sp>
      <p:pic>
        <p:nvPicPr>
          <p:cNvPr id="4" name="Content Placeholder 3">
            <a:extLst>
              <a:ext uri="{FF2B5EF4-FFF2-40B4-BE49-F238E27FC236}">
                <a16:creationId xmlns:a16="http://schemas.microsoft.com/office/drawing/2014/main" id="{6148E3F2-7D60-4049-4255-44026752C432}"/>
              </a:ext>
            </a:extLst>
          </p:cNvPr>
          <p:cNvPicPr>
            <a:picLocks noGrp="1" noChangeAspect="1"/>
          </p:cNvPicPr>
          <p:nvPr>
            <p:ph idx="1"/>
          </p:nvPr>
        </p:nvPicPr>
        <p:blipFill>
          <a:blip r:embed="rId2"/>
          <a:stretch>
            <a:fillRect/>
          </a:stretch>
        </p:blipFill>
        <p:spPr>
          <a:xfrm>
            <a:off x="838201" y="2228361"/>
            <a:ext cx="10215622" cy="4056692"/>
          </a:xfrm>
          <a:prstGeom prst="rect">
            <a:avLst/>
          </a:prstGeom>
        </p:spPr>
      </p:pic>
    </p:spTree>
    <p:extLst>
      <p:ext uri="{BB962C8B-B14F-4D97-AF65-F5344CB8AC3E}">
        <p14:creationId xmlns:p14="http://schemas.microsoft.com/office/powerpoint/2010/main" val="1163115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F14A8-1D34-7859-D26F-8AE6D70D623D}"/>
              </a:ext>
            </a:extLst>
          </p:cNvPr>
          <p:cNvSpPr>
            <a:spLocks noGrp="1"/>
          </p:cNvSpPr>
          <p:nvPr>
            <p:ph type="title"/>
          </p:nvPr>
        </p:nvSpPr>
        <p:spPr/>
        <p:txBody>
          <a:bodyPr/>
          <a:lstStyle/>
          <a:p>
            <a:r>
              <a:rPr lang="en-US" b="1" dirty="0"/>
              <a:t>FAQ</a:t>
            </a:r>
            <a:endParaRPr lang="en-IN" b="1" dirty="0"/>
          </a:p>
        </p:txBody>
      </p:sp>
      <p:sp>
        <p:nvSpPr>
          <p:cNvPr id="3" name="Content Placeholder 2">
            <a:extLst>
              <a:ext uri="{FF2B5EF4-FFF2-40B4-BE49-F238E27FC236}">
                <a16:creationId xmlns:a16="http://schemas.microsoft.com/office/drawing/2014/main" id="{32B3D01C-8C27-4332-A1F7-F38066696349}"/>
              </a:ext>
            </a:extLst>
          </p:cNvPr>
          <p:cNvSpPr>
            <a:spLocks noGrp="1"/>
          </p:cNvSpPr>
          <p:nvPr>
            <p:ph idx="1"/>
          </p:nvPr>
        </p:nvSpPr>
        <p:spPr/>
        <p:txBody>
          <a:bodyPr/>
          <a:lstStyle/>
          <a:p>
            <a:pPr marL="0" indent="0">
              <a:buNone/>
            </a:pPr>
            <a:r>
              <a:rPr lang="en-US" dirty="0"/>
              <a:t>1</a:t>
            </a:r>
            <a:r>
              <a:rPr lang="en-US" b="1" i="1" dirty="0"/>
              <a:t>. What software is commonly used for financial modelling?</a:t>
            </a:r>
          </a:p>
          <a:p>
            <a:r>
              <a:rPr lang="en-US" dirty="0"/>
              <a:t>Cube, </a:t>
            </a:r>
            <a:r>
              <a:rPr lang="en-US" dirty="0" err="1"/>
              <a:t>OracleBI</a:t>
            </a:r>
            <a:r>
              <a:rPr lang="en-US" dirty="0"/>
              <a:t> and </a:t>
            </a:r>
            <a:r>
              <a:rPr lang="en-US" dirty="0" err="1"/>
              <a:t>Jirav</a:t>
            </a:r>
            <a:r>
              <a:rPr lang="en-US" dirty="0"/>
              <a:t> are some of the most common and widely used software in financial modelling.</a:t>
            </a:r>
          </a:p>
          <a:p>
            <a:pPr marL="0" indent="0">
              <a:buNone/>
            </a:pPr>
            <a:r>
              <a:rPr lang="en-US" dirty="0"/>
              <a:t>2.</a:t>
            </a:r>
            <a:r>
              <a:rPr lang="en-US" b="1" i="1" dirty="0"/>
              <a:t>Are there any regulatory requirements for financial modelling in certain industries?</a:t>
            </a:r>
          </a:p>
          <a:p>
            <a:r>
              <a:rPr lang="en-US" dirty="0"/>
              <a:t>There are no regulatory requirements for financial modelling (till date).</a:t>
            </a:r>
            <a:endParaRPr lang="en-IN" dirty="0"/>
          </a:p>
        </p:txBody>
      </p:sp>
    </p:spTree>
    <p:extLst>
      <p:ext uri="{BB962C8B-B14F-4D97-AF65-F5344CB8AC3E}">
        <p14:creationId xmlns:p14="http://schemas.microsoft.com/office/powerpoint/2010/main" val="1979341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TotalTime>
  <Words>1412</Words>
  <Application>Microsoft Office PowerPoint</Application>
  <PresentationFormat>Widescreen</PresentationFormat>
  <Paragraphs>65</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Calibri</vt:lpstr>
      <vt:lpstr>Office Theme</vt:lpstr>
      <vt:lpstr>FINANCIAL MODELS</vt:lpstr>
      <vt:lpstr>What is Financial Modelling?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Uses Financial Models? </vt:lpstr>
      <vt:lpstr>Contd..</vt:lpstr>
      <vt:lpstr>Contd..</vt:lpstr>
      <vt:lpstr>Contd..</vt:lpstr>
      <vt:lpstr>Best Practices in Financial Modelling </vt:lpstr>
      <vt:lpstr>Contd…</vt:lpstr>
      <vt:lpstr>Contd…</vt:lpstr>
      <vt:lpstr>Challenges of Financial Modelling in Decision-making Process</vt:lpstr>
      <vt:lpstr>Contd..</vt:lpstr>
      <vt:lpstr>Contd..</vt:lpstr>
      <vt:lpstr>HOW TO BUILD FINANCIAL MODELS</vt:lpstr>
      <vt:lpstr>Step 1: Gather Historical Data </vt:lpstr>
      <vt:lpstr>Step 2: Calculate Ratios and Metrics</vt:lpstr>
      <vt:lpstr>Step 3: Make Informed Assumptions</vt:lpstr>
      <vt:lpstr>Step 4: Create a Forecast</vt:lpstr>
      <vt:lpstr>Step 5: Determine a Value for the Company or Asset </vt:lpstr>
      <vt:lpstr> Step 6: Review and Compare Various Resulting Scenarios </vt:lpstr>
      <vt:lpstr>PowerPoint Presentation</vt:lpstr>
      <vt:lpstr>QUESTIONS ??</vt:lpstr>
      <vt:lpstr>FAQ</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Rachanaa Datey</dc:creator>
  <cp:lastModifiedBy>Rachanaa Datey</cp:lastModifiedBy>
  <cp:revision>3</cp:revision>
  <dcterms:created xsi:type="dcterms:W3CDTF">2024-11-15T15:53:50Z</dcterms:created>
  <dcterms:modified xsi:type="dcterms:W3CDTF">2024-11-21T04:53:42Z</dcterms:modified>
</cp:coreProperties>
</file>