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70" r:id="rId14"/>
    <p:sldId id="271" r:id="rId15"/>
    <p:sldId id="269" r:id="rId16"/>
    <p:sldId id="272" r:id="rId17"/>
    <p:sldId id="273" r:id="rId18"/>
    <p:sldId id="274" r:id="rId19"/>
    <p:sldId id="275" r:id="rId20"/>
    <p:sldId id="276" r:id="rId21"/>
    <p:sldId id="283" r:id="rId22"/>
    <p:sldId id="286" r:id="rId23"/>
    <p:sldId id="284" r:id="rId24"/>
    <p:sldId id="285" r:id="rId25"/>
    <p:sldId id="279" r:id="rId26"/>
    <p:sldId id="288" r:id="rId27"/>
    <p:sldId id="289" r:id="rId28"/>
    <p:sldId id="290" r:id="rId29"/>
    <p:sldId id="291" r:id="rId30"/>
    <p:sldId id="292" r:id="rId31"/>
    <p:sldId id="293" r:id="rId32"/>
    <p:sldId id="280" r:id="rId33"/>
    <p:sldId id="287" r:id="rId34"/>
    <p:sldId id="281" r:id="rId35"/>
    <p:sldId id="294" r:id="rId36"/>
    <p:sldId id="296" r:id="rId37"/>
    <p:sldId id="282" r:id="rId38"/>
    <p:sldId id="295" r:id="rId39"/>
    <p:sldId id="29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ACF653-15EC-4F86-A669-13E9430B86F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923DC3D-569B-4D9F-B49A-52E0DA496D0E}">
      <dgm:prSet phldrT="[Text]"/>
      <dgm:spPr/>
      <dgm:t>
        <a:bodyPr/>
        <a:lstStyle/>
        <a:p>
          <a:r>
            <a:rPr lang="en-US" dirty="0" smtClean="0"/>
            <a:t>FIRST STAGE</a:t>
          </a:r>
          <a:endParaRPr lang="en-US" dirty="0"/>
        </a:p>
      </dgm:t>
    </dgm:pt>
    <dgm:pt modelId="{2E320599-C92E-4AD8-A23A-DA6EB090496B}" type="parTrans" cxnId="{8A38D36A-4D41-48E3-BA61-91824A0E050A}">
      <dgm:prSet/>
      <dgm:spPr/>
      <dgm:t>
        <a:bodyPr/>
        <a:lstStyle/>
        <a:p>
          <a:endParaRPr lang="en-US"/>
        </a:p>
      </dgm:t>
    </dgm:pt>
    <dgm:pt modelId="{31BC896C-9BCC-4A71-B207-7DE66EF3E87C}" type="sibTrans" cxnId="{8A38D36A-4D41-48E3-BA61-91824A0E050A}">
      <dgm:prSet/>
      <dgm:spPr/>
      <dgm:t>
        <a:bodyPr/>
        <a:lstStyle/>
        <a:p>
          <a:endParaRPr lang="en-US"/>
        </a:p>
      </dgm:t>
    </dgm:pt>
    <dgm:pt modelId="{7B346CFC-A768-44BC-9B4A-3807C9A21F5F}">
      <dgm:prSet phldrT="[Text]"/>
      <dgm:spPr/>
      <dgm:t>
        <a:bodyPr/>
        <a:lstStyle/>
        <a:p>
          <a:r>
            <a:rPr lang="en-US" dirty="0" smtClean="0"/>
            <a:t>The stage was wide, vague and not clear. Entrepreneurs were looked upon as adventures</a:t>
          </a:r>
          <a:endParaRPr lang="en-US" dirty="0"/>
        </a:p>
      </dgm:t>
    </dgm:pt>
    <dgm:pt modelId="{8C587F3D-4ED3-42D9-9C52-2FF4EDF961C4}" type="parTrans" cxnId="{E6F8078D-4B72-41FD-9E3F-230825C23B2F}">
      <dgm:prSet/>
      <dgm:spPr/>
      <dgm:t>
        <a:bodyPr/>
        <a:lstStyle/>
        <a:p>
          <a:endParaRPr lang="en-US"/>
        </a:p>
      </dgm:t>
    </dgm:pt>
    <dgm:pt modelId="{B4B50770-433E-42C8-A0EE-DEFA200D9805}" type="sibTrans" cxnId="{E6F8078D-4B72-41FD-9E3F-230825C23B2F}">
      <dgm:prSet/>
      <dgm:spPr/>
      <dgm:t>
        <a:bodyPr/>
        <a:lstStyle/>
        <a:p>
          <a:endParaRPr lang="en-US"/>
        </a:p>
      </dgm:t>
    </dgm:pt>
    <dgm:pt modelId="{6DCC9B90-D43C-4DA7-BFCC-42C304B5658C}">
      <dgm:prSet phldrT="[Text]" phldr="1"/>
      <dgm:spPr/>
      <dgm:t>
        <a:bodyPr/>
        <a:lstStyle/>
        <a:p>
          <a:endParaRPr lang="en-US" dirty="0"/>
        </a:p>
      </dgm:t>
    </dgm:pt>
    <dgm:pt modelId="{0601CF06-0D76-48AE-B120-60797E52CA51}" type="parTrans" cxnId="{B0EF1003-8FCB-4199-A9D6-D5193616AE6B}">
      <dgm:prSet/>
      <dgm:spPr/>
      <dgm:t>
        <a:bodyPr/>
        <a:lstStyle/>
        <a:p>
          <a:endParaRPr lang="en-US"/>
        </a:p>
      </dgm:t>
    </dgm:pt>
    <dgm:pt modelId="{001BCDC7-35CB-45E1-86CF-1EC1D2A1695D}" type="sibTrans" cxnId="{B0EF1003-8FCB-4199-A9D6-D5193616AE6B}">
      <dgm:prSet/>
      <dgm:spPr/>
      <dgm:t>
        <a:bodyPr/>
        <a:lstStyle/>
        <a:p>
          <a:endParaRPr lang="en-US"/>
        </a:p>
      </dgm:t>
    </dgm:pt>
    <dgm:pt modelId="{7DFD30F9-1A3A-4E27-B760-54B171464BC5}">
      <dgm:prSet phldrT="[Text]"/>
      <dgm:spPr/>
      <dgm:t>
        <a:bodyPr/>
        <a:lstStyle/>
        <a:p>
          <a:r>
            <a:rPr lang="en-US" dirty="0" smtClean="0"/>
            <a:t>SECOND STAGE</a:t>
          </a:r>
          <a:endParaRPr lang="en-US" dirty="0"/>
        </a:p>
      </dgm:t>
    </dgm:pt>
    <dgm:pt modelId="{874E23FD-E5A8-48A2-B18E-05570CA9D479}" type="parTrans" cxnId="{6B0E9456-67CC-499C-896E-BAB6E4C1733D}">
      <dgm:prSet/>
      <dgm:spPr/>
      <dgm:t>
        <a:bodyPr/>
        <a:lstStyle/>
        <a:p>
          <a:endParaRPr lang="en-US"/>
        </a:p>
      </dgm:t>
    </dgm:pt>
    <dgm:pt modelId="{D2E34A43-1CFC-4584-B2AF-8D0256C9DACB}" type="sibTrans" cxnId="{6B0E9456-67CC-499C-896E-BAB6E4C1733D}">
      <dgm:prSet/>
      <dgm:spPr/>
      <dgm:t>
        <a:bodyPr/>
        <a:lstStyle/>
        <a:p>
          <a:endParaRPr lang="en-US"/>
        </a:p>
      </dgm:t>
    </dgm:pt>
    <dgm:pt modelId="{6F3DD203-AA01-4EA8-B635-AC8C74CBAA44}">
      <dgm:prSet phldrT="[Text]"/>
      <dgm:spPr/>
      <dgm:t>
        <a:bodyPr/>
        <a:lstStyle/>
        <a:p>
          <a:r>
            <a:rPr lang="en-US" dirty="0" smtClean="0"/>
            <a:t>Entrepreneurship looked upon as speculative activity</a:t>
          </a:r>
          <a:endParaRPr lang="en-US" dirty="0"/>
        </a:p>
      </dgm:t>
    </dgm:pt>
    <dgm:pt modelId="{3ECBBAB5-D5AA-468D-909C-70EA5C0EBADF}" type="parTrans" cxnId="{5D145D82-597B-4A37-B653-B92D99040583}">
      <dgm:prSet/>
      <dgm:spPr/>
      <dgm:t>
        <a:bodyPr/>
        <a:lstStyle/>
        <a:p>
          <a:endParaRPr lang="en-US"/>
        </a:p>
      </dgm:t>
    </dgm:pt>
    <dgm:pt modelId="{212F99F1-FF8D-47E3-9EF1-F49F8904B94D}" type="sibTrans" cxnId="{5D145D82-597B-4A37-B653-B92D99040583}">
      <dgm:prSet/>
      <dgm:spPr/>
      <dgm:t>
        <a:bodyPr/>
        <a:lstStyle/>
        <a:p>
          <a:endParaRPr lang="en-US"/>
        </a:p>
      </dgm:t>
    </dgm:pt>
    <dgm:pt modelId="{DB1AEF88-10D8-45E9-B5AF-D6B5063FF176}">
      <dgm:prSet phldrT="[Text]" phldr="1"/>
      <dgm:spPr/>
      <dgm:t>
        <a:bodyPr/>
        <a:lstStyle/>
        <a:p>
          <a:endParaRPr lang="en-US"/>
        </a:p>
      </dgm:t>
    </dgm:pt>
    <dgm:pt modelId="{5BEBAE73-8CF3-4FA5-B670-4184BF510282}" type="parTrans" cxnId="{2E368A87-5F51-4D8E-9EA2-0BC152CA2FDA}">
      <dgm:prSet/>
      <dgm:spPr/>
      <dgm:t>
        <a:bodyPr/>
        <a:lstStyle/>
        <a:p>
          <a:endParaRPr lang="en-US"/>
        </a:p>
      </dgm:t>
    </dgm:pt>
    <dgm:pt modelId="{4B0D11AE-D336-44C6-95F0-EC14049F9D30}" type="sibTrans" cxnId="{2E368A87-5F51-4D8E-9EA2-0BC152CA2FDA}">
      <dgm:prSet/>
      <dgm:spPr/>
      <dgm:t>
        <a:bodyPr/>
        <a:lstStyle/>
        <a:p>
          <a:endParaRPr lang="en-US"/>
        </a:p>
      </dgm:t>
    </dgm:pt>
    <dgm:pt modelId="{14F29F8E-32F9-4989-B862-6C708D7E52E6}">
      <dgm:prSet phldrT="[Text]"/>
      <dgm:spPr/>
      <dgm:t>
        <a:bodyPr/>
        <a:lstStyle/>
        <a:p>
          <a:r>
            <a:rPr lang="en-US" dirty="0" smtClean="0"/>
            <a:t>THIRD STAGE</a:t>
          </a:r>
          <a:endParaRPr lang="en-US" dirty="0"/>
        </a:p>
      </dgm:t>
    </dgm:pt>
    <dgm:pt modelId="{7F08D763-41BB-4E57-948C-4EBA4CEA9733}" type="parTrans" cxnId="{AE37CB97-D9C5-4056-9662-2FB49634C7DB}">
      <dgm:prSet/>
      <dgm:spPr/>
      <dgm:t>
        <a:bodyPr/>
        <a:lstStyle/>
        <a:p>
          <a:endParaRPr lang="en-US"/>
        </a:p>
      </dgm:t>
    </dgm:pt>
    <dgm:pt modelId="{398F602E-EA35-4957-81DB-EFD6A9F352C2}" type="sibTrans" cxnId="{AE37CB97-D9C5-4056-9662-2FB49634C7DB}">
      <dgm:prSet/>
      <dgm:spPr/>
      <dgm:t>
        <a:bodyPr/>
        <a:lstStyle/>
        <a:p>
          <a:endParaRPr lang="en-US"/>
        </a:p>
      </dgm:t>
    </dgm:pt>
    <dgm:pt modelId="{9A5647C7-99A2-4D83-86AB-E11B0378FA82}">
      <dgm:prSet phldrT="[Text]"/>
      <dgm:spPr/>
      <dgm:t>
        <a:bodyPr/>
        <a:lstStyle/>
        <a:p>
          <a:endParaRPr lang="en-US" dirty="0"/>
        </a:p>
      </dgm:t>
    </dgm:pt>
    <dgm:pt modelId="{53F51270-FDA8-4D0D-99FC-1F31554CB324}" type="parTrans" cxnId="{1B33D4EA-C2C5-4629-B283-D877A7B200EA}">
      <dgm:prSet/>
      <dgm:spPr/>
      <dgm:t>
        <a:bodyPr/>
        <a:lstStyle/>
        <a:p>
          <a:endParaRPr lang="en-US"/>
        </a:p>
      </dgm:t>
    </dgm:pt>
    <dgm:pt modelId="{FDEBA182-4F59-4D81-96EC-0A0C23582CED}" type="sibTrans" cxnId="{1B33D4EA-C2C5-4629-B283-D877A7B200EA}">
      <dgm:prSet/>
      <dgm:spPr/>
      <dgm:t>
        <a:bodyPr/>
        <a:lstStyle/>
        <a:p>
          <a:endParaRPr lang="en-US"/>
        </a:p>
      </dgm:t>
    </dgm:pt>
    <dgm:pt modelId="{68F0B31F-3D29-4648-B215-73D7176D926F}">
      <dgm:prSet phldrT="[Text]"/>
      <dgm:spPr/>
      <dgm:t>
        <a:bodyPr/>
        <a:lstStyle/>
        <a:p>
          <a:r>
            <a:rPr lang="en-US" dirty="0" smtClean="0"/>
            <a:t>Entrepreneurship looked upon as coordinating activity to protect various resources</a:t>
          </a:r>
          <a:endParaRPr lang="en-US" dirty="0"/>
        </a:p>
      </dgm:t>
    </dgm:pt>
    <dgm:pt modelId="{6A207795-CF96-46CF-9B15-81BE8948332A}" type="parTrans" cxnId="{6E114132-0F5C-4075-BD04-A3DBEA048852}">
      <dgm:prSet/>
      <dgm:spPr/>
      <dgm:t>
        <a:bodyPr/>
        <a:lstStyle/>
        <a:p>
          <a:endParaRPr lang="en-US"/>
        </a:p>
      </dgm:t>
    </dgm:pt>
    <dgm:pt modelId="{31664851-FC1D-47F1-9716-1EEECEAC2702}" type="sibTrans" cxnId="{6E114132-0F5C-4075-BD04-A3DBEA048852}">
      <dgm:prSet/>
      <dgm:spPr/>
      <dgm:t>
        <a:bodyPr/>
        <a:lstStyle/>
        <a:p>
          <a:endParaRPr lang="en-US"/>
        </a:p>
      </dgm:t>
    </dgm:pt>
    <dgm:pt modelId="{1A0FE4CB-C648-466E-8081-F805C5C95032}" type="pres">
      <dgm:prSet presAssocID="{6EACF653-15EC-4F86-A669-13E9430B86F6}" presName="Name0" presStyleCnt="0">
        <dgm:presLayoutVars>
          <dgm:dir/>
          <dgm:animLvl val="lvl"/>
          <dgm:resizeHandles val="exact"/>
        </dgm:presLayoutVars>
      </dgm:prSet>
      <dgm:spPr/>
      <dgm:t>
        <a:bodyPr/>
        <a:lstStyle/>
        <a:p>
          <a:endParaRPr lang="en-US"/>
        </a:p>
      </dgm:t>
    </dgm:pt>
    <dgm:pt modelId="{E77F69EB-F6B4-44A3-9EFE-D0152D8F801A}" type="pres">
      <dgm:prSet presAssocID="{5923DC3D-569B-4D9F-B49A-52E0DA496D0E}" presName="linNode" presStyleCnt="0"/>
      <dgm:spPr/>
    </dgm:pt>
    <dgm:pt modelId="{9DB20AE4-32BF-4B42-82CA-0947E96E9E72}" type="pres">
      <dgm:prSet presAssocID="{5923DC3D-569B-4D9F-B49A-52E0DA496D0E}" presName="parentText" presStyleLbl="node1" presStyleIdx="0" presStyleCnt="3">
        <dgm:presLayoutVars>
          <dgm:chMax val="1"/>
          <dgm:bulletEnabled val="1"/>
        </dgm:presLayoutVars>
      </dgm:prSet>
      <dgm:spPr/>
      <dgm:t>
        <a:bodyPr/>
        <a:lstStyle/>
        <a:p>
          <a:endParaRPr lang="en-US"/>
        </a:p>
      </dgm:t>
    </dgm:pt>
    <dgm:pt modelId="{14686C13-A637-41F0-82A5-F82CFF086B01}" type="pres">
      <dgm:prSet presAssocID="{5923DC3D-569B-4D9F-B49A-52E0DA496D0E}" presName="descendantText" presStyleLbl="alignAccFollowNode1" presStyleIdx="0" presStyleCnt="3">
        <dgm:presLayoutVars>
          <dgm:bulletEnabled val="1"/>
        </dgm:presLayoutVars>
      </dgm:prSet>
      <dgm:spPr/>
      <dgm:t>
        <a:bodyPr/>
        <a:lstStyle/>
        <a:p>
          <a:endParaRPr lang="en-US"/>
        </a:p>
      </dgm:t>
    </dgm:pt>
    <dgm:pt modelId="{91118B4C-EC77-49E9-81E7-C25AFFB24908}" type="pres">
      <dgm:prSet presAssocID="{31BC896C-9BCC-4A71-B207-7DE66EF3E87C}" presName="sp" presStyleCnt="0"/>
      <dgm:spPr/>
    </dgm:pt>
    <dgm:pt modelId="{C2957EA4-4B18-4494-9985-B3BC469F2054}" type="pres">
      <dgm:prSet presAssocID="{7DFD30F9-1A3A-4E27-B760-54B171464BC5}" presName="linNode" presStyleCnt="0"/>
      <dgm:spPr/>
    </dgm:pt>
    <dgm:pt modelId="{58A3A5A8-29B5-4CB8-8631-F6E25E1E44C2}" type="pres">
      <dgm:prSet presAssocID="{7DFD30F9-1A3A-4E27-B760-54B171464BC5}" presName="parentText" presStyleLbl="node1" presStyleIdx="1" presStyleCnt="3">
        <dgm:presLayoutVars>
          <dgm:chMax val="1"/>
          <dgm:bulletEnabled val="1"/>
        </dgm:presLayoutVars>
      </dgm:prSet>
      <dgm:spPr/>
      <dgm:t>
        <a:bodyPr/>
        <a:lstStyle/>
        <a:p>
          <a:endParaRPr lang="en-US"/>
        </a:p>
      </dgm:t>
    </dgm:pt>
    <dgm:pt modelId="{EC3FC38E-789D-4A62-B9FD-132473512351}" type="pres">
      <dgm:prSet presAssocID="{7DFD30F9-1A3A-4E27-B760-54B171464BC5}" presName="descendantText" presStyleLbl="alignAccFollowNode1" presStyleIdx="1" presStyleCnt="3">
        <dgm:presLayoutVars>
          <dgm:bulletEnabled val="1"/>
        </dgm:presLayoutVars>
      </dgm:prSet>
      <dgm:spPr/>
      <dgm:t>
        <a:bodyPr/>
        <a:lstStyle/>
        <a:p>
          <a:endParaRPr lang="en-US"/>
        </a:p>
      </dgm:t>
    </dgm:pt>
    <dgm:pt modelId="{B58A6A25-1380-4BD3-A6F6-81C97D2EA8FB}" type="pres">
      <dgm:prSet presAssocID="{D2E34A43-1CFC-4584-B2AF-8D0256C9DACB}" presName="sp" presStyleCnt="0"/>
      <dgm:spPr/>
    </dgm:pt>
    <dgm:pt modelId="{12EDD4A1-0C8B-4E12-B30C-7AE19884E4C2}" type="pres">
      <dgm:prSet presAssocID="{14F29F8E-32F9-4989-B862-6C708D7E52E6}" presName="linNode" presStyleCnt="0"/>
      <dgm:spPr/>
    </dgm:pt>
    <dgm:pt modelId="{3CC5F41E-F46E-429D-932C-CC93DAEE3B61}" type="pres">
      <dgm:prSet presAssocID="{14F29F8E-32F9-4989-B862-6C708D7E52E6}" presName="parentText" presStyleLbl="node1" presStyleIdx="2" presStyleCnt="3">
        <dgm:presLayoutVars>
          <dgm:chMax val="1"/>
          <dgm:bulletEnabled val="1"/>
        </dgm:presLayoutVars>
      </dgm:prSet>
      <dgm:spPr/>
      <dgm:t>
        <a:bodyPr/>
        <a:lstStyle/>
        <a:p>
          <a:endParaRPr lang="en-US"/>
        </a:p>
      </dgm:t>
    </dgm:pt>
    <dgm:pt modelId="{F980AE37-0823-4FC3-9915-5BF26BA9AEF6}" type="pres">
      <dgm:prSet presAssocID="{14F29F8E-32F9-4989-B862-6C708D7E52E6}" presName="descendantText" presStyleLbl="alignAccFollowNode1" presStyleIdx="2" presStyleCnt="3">
        <dgm:presLayoutVars>
          <dgm:bulletEnabled val="1"/>
        </dgm:presLayoutVars>
      </dgm:prSet>
      <dgm:spPr/>
      <dgm:t>
        <a:bodyPr/>
        <a:lstStyle/>
        <a:p>
          <a:endParaRPr lang="en-US"/>
        </a:p>
      </dgm:t>
    </dgm:pt>
  </dgm:ptLst>
  <dgm:cxnLst>
    <dgm:cxn modelId="{5D145D82-597B-4A37-B653-B92D99040583}" srcId="{7DFD30F9-1A3A-4E27-B760-54B171464BC5}" destId="{6F3DD203-AA01-4EA8-B635-AC8C74CBAA44}" srcOrd="0" destOrd="0" parTransId="{3ECBBAB5-D5AA-468D-909C-70EA5C0EBADF}" sibTransId="{212F99F1-FF8D-47E3-9EF1-F49F8904B94D}"/>
    <dgm:cxn modelId="{7475FA76-A908-47BF-88B8-93214B041888}" type="presOf" srcId="{DB1AEF88-10D8-45E9-B5AF-D6B5063FF176}" destId="{EC3FC38E-789D-4A62-B9FD-132473512351}" srcOrd="0" destOrd="1" presId="urn:microsoft.com/office/officeart/2005/8/layout/vList5"/>
    <dgm:cxn modelId="{A952930D-F39D-4241-9AE7-84832F3CFD6D}" type="presOf" srcId="{14F29F8E-32F9-4989-B862-6C708D7E52E6}" destId="{3CC5F41E-F46E-429D-932C-CC93DAEE3B61}" srcOrd="0" destOrd="0" presId="urn:microsoft.com/office/officeart/2005/8/layout/vList5"/>
    <dgm:cxn modelId="{AE37CB97-D9C5-4056-9662-2FB49634C7DB}" srcId="{6EACF653-15EC-4F86-A669-13E9430B86F6}" destId="{14F29F8E-32F9-4989-B862-6C708D7E52E6}" srcOrd="2" destOrd="0" parTransId="{7F08D763-41BB-4E57-948C-4EBA4CEA9733}" sibTransId="{398F602E-EA35-4957-81DB-EFD6A9F352C2}"/>
    <dgm:cxn modelId="{6B0E9456-67CC-499C-896E-BAB6E4C1733D}" srcId="{6EACF653-15EC-4F86-A669-13E9430B86F6}" destId="{7DFD30F9-1A3A-4E27-B760-54B171464BC5}" srcOrd="1" destOrd="0" parTransId="{874E23FD-E5A8-48A2-B18E-05570CA9D479}" sibTransId="{D2E34A43-1CFC-4584-B2AF-8D0256C9DACB}"/>
    <dgm:cxn modelId="{11942399-E510-462D-9EC2-DB8F87BB3227}" type="presOf" srcId="{6EACF653-15EC-4F86-A669-13E9430B86F6}" destId="{1A0FE4CB-C648-466E-8081-F805C5C95032}" srcOrd="0" destOrd="0" presId="urn:microsoft.com/office/officeart/2005/8/layout/vList5"/>
    <dgm:cxn modelId="{D15F68BB-D64C-44B4-A6DA-695A0E19A611}" type="presOf" srcId="{7DFD30F9-1A3A-4E27-B760-54B171464BC5}" destId="{58A3A5A8-29B5-4CB8-8631-F6E25E1E44C2}" srcOrd="0" destOrd="0" presId="urn:microsoft.com/office/officeart/2005/8/layout/vList5"/>
    <dgm:cxn modelId="{15D3C750-461B-4A1D-8380-AA8B4846C910}" type="presOf" srcId="{68F0B31F-3D29-4648-B215-73D7176D926F}" destId="{F980AE37-0823-4FC3-9915-5BF26BA9AEF6}" srcOrd="0" destOrd="0" presId="urn:microsoft.com/office/officeart/2005/8/layout/vList5"/>
    <dgm:cxn modelId="{2D94AF67-99DB-44DD-8831-F876CEC8E87B}" type="presOf" srcId="{9A5647C7-99A2-4D83-86AB-E11B0378FA82}" destId="{F980AE37-0823-4FC3-9915-5BF26BA9AEF6}" srcOrd="0" destOrd="1" presId="urn:microsoft.com/office/officeart/2005/8/layout/vList5"/>
    <dgm:cxn modelId="{AD277514-8EAE-4871-B4B1-38680C2969F0}" type="presOf" srcId="{7B346CFC-A768-44BC-9B4A-3807C9A21F5F}" destId="{14686C13-A637-41F0-82A5-F82CFF086B01}" srcOrd="0" destOrd="0" presId="urn:microsoft.com/office/officeart/2005/8/layout/vList5"/>
    <dgm:cxn modelId="{DCC7D310-CA5A-4AFD-9CF8-5983E778DBCB}" type="presOf" srcId="{6DCC9B90-D43C-4DA7-BFCC-42C304B5658C}" destId="{14686C13-A637-41F0-82A5-F82CFF086B01}" srcOrd="0" destOrd="1" presId="urn:microsoft.com/office/officeart/2005/8/layout/vList5"/>
    <dgm:cxn modelId="{8A38D36A-4D41-48E3-BA61-91824A0E050A}" srcId="{6EACF653-15EC-4F86-A669-13E9430B86F6}" destId="{5923DC3D-569B-4D9F-B49A-52E0DA496D0E}" srcOrd="0" destOrd="0" parTransId="{2E320599-C92E-4AD8-A23A-DA6EB090496B}" sibTransId="{31BC896C-9BCC-4A71-B207-7DE66EF3E87C}"/>
    <dgm:cxn modelId="{B0EF1003-8FCB-4199-A9D6-D5193616AE6B}" srcId="{5923DC3D-569B-4D9F-B49A-52E0DA496D0E}" destId="{6DCC9B90-D43C-4DA7-BFCC-42C304B5658C}" srcOrd="1" destOrd="0" parTransId="{0601CF06-0D76-48AE-B120-60797E52CA51}" sibTransId="{001BCDC7-35CB-45E1-86CF-1EC1D2A1695D}"/>
    <dgm:cxn modelId="{2F22D059-DCFB-453C-A51A-9CB6693F4497}" type="presOf" srcId="{6F3DD203-AA01-4EA8-B635-AC8C74CBAA44}" destId="{EC3FC38E-789D-4A62-B9FD-132473512351}" srcOrd="0" destOrd="0" presId="urn:microsoft.com/office/officeart/2005/8/layout/vList5"/>
    <dgm:cxn modelId="{6E114132-0F5C-4075-BD04-A3DBEA048852}" srcId="{14F29F8E-32F9-4989-B862-6C708D7E52E6}" destId="{68F0B31F-3D29-4648-B215-73D7176D926F}" srcOrd="0" destOrd="0" parTransId="{6A207795-CF96-46CF-9B15-81BE8948332A}" sibTransId="{31664851-FC1D-47F1-9716-1EEECEAC2702}"/>
    <dgm:cxn modelId="{E6F8078D-4B72-41FD-9E3F-230825C23B2F}" srcId="{5923DC3D-569B-4D9F-B49A-52E0DA496D0E}" destId="{7B346CFC-A768-44BC-9B4A-3807C9A21F5F}" srcOrd="0" destOrd="0" parTransId="{8C587F3D-4ED3-42D9-9C52-2FF4EDF961C4}" sibTransId="{B4B50770-433E-42C8-A0EE-DEFA200D9805}"/>
    <dgm:cxn modelId="{2E368A87-5F51-4D8E-9EA2-0BC152CA2FDA}" srcId="{7DFD30F9-1A3A-4E27-B760-54B171464BC5}" destId="{DB1AEF88-10D8-45E9-B5AF-D6B5063FF176}" srcOrd="1" destOrd="0" parTransId="{5BEBAE73-8CF3-4FA5-B670-4184BF510282}" sibTransId="{4B0D11AE-D336-44C6-95F0-EC14049F9D30}"/>
    <dgm:cxn modelId="{D53906C0-9701-4C0C-9C96-72116A779483}" type="presOf" srcId="{5923DC3D-569B-4D9F-B49A-52E0DA496D0E}" destId="{9DB20AE4-32BF-4B42-82CA-0947E96E9E72}" srcOrd="0" destOrd="0" presId="urn:microsoft.com/office/officeart/2005/8/layout/vList5"/>
    <dgm:cxn modelId="{1B33D4EA-C2C5-4629-B283-D877A7B200EA}" srcId="{14F29F8E-32F9-4989-B862-6C708D7E52E6}" destId="{9A5647C7-99A2-4D83-86AB-E11B0378FA82}" srcOrd="1" destOrd="0" parTransId="{53F51270-FDA8-4D0D-99FC-1F31554CB324}" sibTransId="{FDEBA182-4F59-4D81-96EC-0A0C23582CED}"/>
    <dgm:cxn modelId="{C71788B4-1312-4B14-B187-90CA74D49FD7}" type="presParOf" srcId="{1A0FE4CB-C648-466E-8081-F805C5C95032}" destId="{E77F69EB-F6B4-44A3-9EFE-D0152D8F801A}" srcOrd="0" destOrd="0" presId="urn:microsoft.com/office/officeart/2005/8/layout/vList5"/>
    <dgm:cxn modelId="{C5C2A125-6962-4322-95AD-656FD76A2B86}" type="presParOf" srcId="{E77F69EB-F6B4-44A3-9EFE-D0152D8F801A}" destId="{9DB20AE4-32BF-4B42-82CA-0947E96E9E72}" srcOrd="0" destOrd="0" presId="urn:microsoft.com/office/officeart/2005/8/layout/vList5"/>
    <dgm:cxn modelId="{6768D4A1-3231-4EBA-B023-4FE337F209C6}" type="presParOf" srcId="{E77F69EB-F6B4-44A3-9EFE-D0152D8F801A}" destId="{14686C13-A637-41F0-82A5-F82CFF086B01}" srcOrd="1" destOrd="0" presId="urn:microsoft.com/office/officeart/2005/8/layout/vList5"/>
    <dgm:cxn modelId="{087664AA-9325-4D24-B335-D7A2E81640B5}" type="presParOf" srcId="{1A0FE4CB-C648-466E-8081-F805C5C95032}" destId="{91118B4C-EC77-49E9-81E7-C25AFFB24908}" srcOrd="1" destOrd="0" presId="urn:microsoft.com/office/officeart/2005/8/layout/vList5"/>
    <dgm:cxn modelId="{EC382494-D1CA-4C31-9A5E-D50406759E53}" type="presParOf" srcId="{1A0FE4CB-C648-466E-8081-F805C5C95032}" destId="{C2957EA4-4B18-4494-9985-B3BC469F2054}" srcOrd="2" destOrd="0" presId="urn:microsoft.com/office/officeart/2005/8/layout/vList5"/>
    <dgm:cxn modelId="{125D21FE-C28D-41D7-B1FB-6C472E030022}" type="presParOf" srcId="{C2957EA4-4B18-4494-9985-B3BC469F2054}" destId="{58A3A5A8-29B5-4CB8-8631-F6E25E1E44C2}" srcOrd="0" destOrd="0" presId="urn:microsoft.com/office/officeart/2005/8/layout/vList5"/>
    <dgm:cxn modelId="{DA00F09A-01E3-4489-AB67-5A6CFFD07C6F}" type="presParOf" srcId="{C2957EA4-4B18-4494-9985-B3BC469F2054}" destId="{EC3FC38E-789D-4A62-B9FD-132473512351}" srcOrd="1" destOrd="0" presId="urn:microsoft.com/office/officeart/2005/8/layout/vList5"/>
    <dgm:cxn modelId="{8D3E76AF-98DA-4D85-A08B-479F81CF91E3}" type="presParOf" srcId="{1A0FE4CB-C648-466E-8081-F805C5C95032}" destId="{B58A6A25-1380-4BD3-A6F6-81C97D2EA8FB}" srcOrd="3" destOrd="0" presId="urn:microsoft.com/office/officeart/2005/8/layout/vList5"/>
    <dgm:cxn modelId="{60798A4D-8599-441A-B465-4DBB56137A6B}" type="presParOf" srcId="{1A0FE4CB-C648-466E-8081-F805C5C95032}" destId="{12EDD4A1-0C8B-4E12-B30C-7AE19884E4C2}" srcOrd="4" destOrd="0" presId="urn:microsoft.com/office/officeart/2005/8/layout/vList5"/>
    <dgm:cxn modelId="{82D50FDD-6366-48E7-B538-7FFE186EFDDC}" type="presParOf" srcId="{12EDD4A1-0C8B-4E12-B30C-7AE19884E4C2}" destId="{3CC5F41E-F46E-429D-932C-CC93DAEE3B61}" srcOrd="0" destOrd="0" presId="urn:microsoft.com/office/officeart/2005/8/layout/vList5"/>
    <dgm:cxn modelId="{8B91293F-D8B5-43CF-A1D4-EC3694B59EC0}" type="presParOf" srcId="{12EDD4A1-0C8B-4E12-B30C-7AE19884E4C2}" destId="{F980AE37-0823-4FC3-9915-5BF26BA9AEF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ED1B7D-9087-4C9E-AA7F-B684FEE3FA5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D1B603F9-4085-4684-8144-7C58C5F323F1}">
      <dgm:prSet phldrT="[Text]"/>
      <dgm:spPr/>
      <dgm:t>
        <a:bodyPr/>
        <a:lstStyle/>
        <a:p>
          <a:r>
            <a:rPr lang="en-US" dirty="0" smtClean="0"/>
            <a:t>FOURTH STAGE</a:t>
          </a:r>
          <a:endParaRPr lang="en-US" dirty="0"/>
        </a:p>
      </dgm:t>
    </dgm:pt>
    <dgm:pt modelId="{43B48B4C-8057-47C1-97DE-277C257E4FD3}" type="parTrans" cxnId="{C365A66A-179F-466D-80BB-CD28DAFFDAC6}">
      <dgm:prSet/>
      <dgm:spPr/>
      <dgm:t>
        <a:bodyPr/>
        <a:lstStyle/>
        <a:p>
          <a:endParaRPr lang="en-US"/>
        </a:p>
      </dgm:t>
    </dgm:pt>
    <dgm:pt modelId="{4E31AE0F-6A57-4472-A9D7-7B9BC69B5BAF}" type="sibTrans" cxnId="{C365A66A-179F-466D-80BB-CD28DAFFDAC6}">
      <dgm:prSet/>
      <dgm:spPr/>
      <dgm:t>
        <a:bodyPr/>
        <a:lstStyle/>
        <a:p>
          <a:endParaRPr lang="en-US"/>
        </a:p>
      </dgm:t>
    </dgm:pt>
    <dgm:pt modelId="{C43FDE9C-E37D-487E-A8EF-16DE7EF14F84}">
      <dgm:prSet phldrT="[Text]"/>
      <dgm:spPr/>
      <dgm:t>
        <a:bodyPr/>
        <a:lstStyle/>
        <a:p>
          <a:r>
            <a:rPr lang="en-US" dirty="0" smtClean="0"/>
            <a:t>Entrepreneurship becomes more inclined towards innovation and creativity.</a:t>
          </a:r>
          <a:endParaRPr lang="en-US" dirty="0"/>
        </a:p>
      </dgm:t>
    </dgm:pt>
    <dgm:pt modelId="{AB20BDC7-A025-4569-AA95-167E8C26A473}" type="parTrans" cxnId="{9B3E1CEE-EFB8-4D18-9E54-ACD59A0C5C20}">
      <dgm:prSet/>
      <dgm:spPr/>
      <dgm:t>
        <a:bodyPr/>
        <a:lstStyle/>
        <a:p>
          <a:endParaRPr lang="en-US"/>
        </a:p>
      </dgm:t>
    </dgm:pt>
    <dgm:pt modelId="{DFF79E2E-30FB-4618-BBFC-A7AA016EC57E}" type="sibTrans" cxnId="{9B3E1CEE-EFB8-4D18-9E54-ACD59A0C5C20}">
      <dgm:prSet/>
      <dgm:spPr/>
      <dgm:t>
        <a:bodyPr/>
        <a:lstStyle/>
        <a:p>
          <a:endParaRPr lang="en-US"/>
        </a:p>
      </dgm:t>
    </dgm:pt>
    <dgm:pt modelId="{4D4CEB8A-205C-4B3E-9730-F6888DE91532}">
      <dgm:prSet phldrT="[Text]" phldr="1"/>
      <dgm:spPr/>
      <dgm:t>
        <a:bodyPr/>
        <a:lstStyle/>
        <a:p>
          <a:endParaRPr lang="en-US"/>
        </a:p>
      </dgm:t>
    </dgm:pt>
    <dgm:pt modelId="{486973CA-F023-4112-B000-1D1FC69142E1}" type="parTrans" cxnId="{C55CAFA0-3CF7-44BC-852D-1DFD9D91837E}">
      <dgm:prSet/>
      <dgm:spPr/>
      <dgm:t>
        <a:bodyPr/>
        <a:lstStyle/>
        <a:p>
          <a:endParaRPr lang="en-US"/>
        </a:p>
      </dgm:t>
    </dgm:pt>
    <dgm:pt modelId="{9673F5AE-14A0-466B-B6C6-D82E3011C420}" type="sibTrans" cxnId="{C55CAFA0-3CF7-44BC-852D-1DFD9D91837E}">
      <dgm:prSet/>
      <dgm:spPr/>
      <dgm:t>
        <a:bodyPr/>
        <a:lstStyle/>
        <a:p>
          <a:endParaRPr lang="en-US"/>
        </a:p>
      </dgm:t>
    </dgm:pt>
    <dgm:pt modelId="{9AB39B90-33AE-4D96-A1F7-A974F6FA5933}">
      <dgm:prSet phldrT="[Text]"/>
      <dgm:spPr/>
      <dgm:t>
        <a:bodyPr/>
        <a:lstStyle/>
        <a:p>
          <a:r>
            <a:rPr lang="en-US" dirty="0" smtClean="0"/>
            <a:t>FIFTH STAGE</a:t>
          </a:r>
          <a:endParaRPr lang="en-US" dirty="0"/>
        </a:p>
      </dgm:t>
    </dgm:pt>
    <dgm:pt modelId="{ECDC371E-D0D5-47F8-B039-A2691A09A2E3}" type="parTrans" cxnId="{519EE3AB-E810-41E2-B7F6-61417EAAAB20}">
      <dgm:prSet/>
      <dgm:spPr/>
      <dgm:t>
        <a:bodyPr/>
        <a:lstStyle/>
        <a:p>
          <a:endParaRPr lang="en-US"/>
        </a:p>
      </dgm:t>
    </dgm:pt>
    <dgm:pt modelId="{8D86F0AC-7EC8-41F0-B0FE-0523808AEC3D}" type="sibTrans" cxnId="{519EE3AB-E810-41E2-B7F6-61417EAAAB20}">
      <dgm:prSet/>
      <dgm:spPr/>
      <dgm:t>
        <a:bodyPr/>
        <a:lstStyle/>
        <a:p>
          <a:endParaRPr lang="en-US"/>
        </a:p>
      </dgm:t>
    </dgm:pt>
    <dgm:pt modelId="{1BD13913-A6D0-4F0C-A89E-66E717315754}">
      <dgm:prSet phldrT="[Text]"/>
      <dgm:spPr/>
      <dgm:t>
        <a:bodyPr/>
        <a:lstStyle/>
        <a:p>
          <a:r>
            <a:rPr lang="en-US" dirty="0" smtClean="0"/>
            <a:t>Entrepreneurship become an act of visionary ,leaders, high achievers towards making social decisions .</a:t>
          </a:r>
          <a:endParaRPr lang="en-US" dirty="0"/>
        </a:p>
      </dgm:t>
    </dgm:pt>
    <dgm:pt modelId="{2297F8C4-E392-4376-950F-35002E871392}" type="parTrans" cxnId="{9A1660CC-5B8E-4579-87C1-C849CB6FC4E5}">
      <dgm:prSet/>
      <dgm:spPr/>
      <dgm:t>
        <a:bodyPr/>
        <a:lstStyle/>
        <a:p>
          <a:endParaRPr lang="en-US"/>
        </a:p>
      </dgm:t>
    </dgm:pt>
    <dgm:pt modelId="{D6981B7E-0593-49B3-AE0A-7A0C49C2A1DC}" type="sibTrans" cxnId="{9A1660CC-5B8E-4579-87C1-C849CB6FC4E5}">
      <dgm:prSet/>
      <dgm:spPr/>
      <dgm:t>
        <a:bodyPr/>
        <a:lstStyle/>
        <a:p>
          <a:endParaRPr lang="en-US"/>
        </a:p>
      </dgm:t>
    </dgm:pt>
    <dgm:pt modelId="{1B7EC3DE-0DA1-4D85-971E-33DB0BDFF8EC}">
      <dgm:prSet phldrT="[Text]" phldr="1"/>
      <dgm:spPr/>
      <dgm:t>
        <a:bodyPr/>
        <a:lstStyle/>
        <a:p>
          <a:endParaRPr lang="en-US" dirty="0"/>
        </a:p>
      </dgm:t>
    </dgm:pt>
    <dgm:pt modelId="{43B117FC-E63E-4A3A-AB91-47C3B63824E0}" type="parTrans" cxnId="{4AA4A240-E87B-434D-82C8-3F0687F6FCC9}">
      <dgm:prSet/>
      <dgm:spPr/>
      <dgm:t>
        <a:bodyPr/>
        <a:lstStyle/>
        <a:p>
          <a:endParaRPr lang="en-US"/>
        </a:p>
      </dgm:t>
    </dgm:pt>
    <dgm:pt modelId="{D6C6EA04-DD0D-41B3-9215-98FA5A2CB768}" type="sibTrans" cxnId="{4AA4A240-E87B-434D-82C8-3F0687F6FCC9}">
      <dgm:prSet/>
      <dgm:spPr/>
      <dgm:t>
        <a:bodyPr/>
        <a:lstStyle/>
        <a:p>
          <a:endParaRPr lang="en-US"/>
        </a:p>
      </dgm:t>
    </dgm:pt>
    <dgm:pt modelId="{C4A00B37-7CB1-4FFA-8E96-8C48F9507607}">
      <dgm:prSet phldrT="[Text]"/>
      <dgm:spPr/>
      <dgm:t>
        <a:bodyPr/>
        <a:lstStyle/>
        <a:p>
          <a:r>
            <a:rPr lang="en-US" dirty="0" smtClean="0"/>
            <a:t>NEXT</a:t>
          </a:r>
        </a:p>
        <a:p>
          <a:r>
            <a:rPr lang="en-US" dirty="0" smtClean="0"/>
            <a:t>STAGE</a:t>
          </a:r>
          <a:endParaRPr lang="en-US" dirty="0"/>
        </a:p>
      </dgm:t>
    </dgm:pt>
    <dgm:pt modelId="{69AAB17A-9486-40A6-B181-59A75776A30F}" type="parTrans" cxnId="{F3226900-6A71-46A4-948B-39FE7799D63C}">
      <dgm:prSet/>
      <dgm:spPr/>
      <dgm:t>
        <a:bodyPr/>
        <a:lstStyle/>
        <a:p>
          <a:endParaRPr lang="en-US"/>
        </a:p>
      </dgm:t>
    </dgm:pt>
    <dgm:pt modelId="{4F2A84D7-47D1-4279-9944-8F457FC8E84C}" type="sibTrans" cxnId="{F3226900-6A71-46A4-948B-39FE7799D63C}">
      <dgm:prSet/>
      <dgm:spPr/>
      <dgm:t>
        <a:bodyPr/>
        <a:lstStyle/>
        <a:p>
          <a:endParaRPr lang="en-US"/>
        </a:p>
      </dgm:t>
    </dgm:pt>
    <dgm:pt modelId="{8DA554F7-B20F-48F4-A712-7F64A38C873C}">
      <dgm:prSet phldrT="[Text]"/>
      <dgm:spPr/>
      <dgm:t>
        <a:bodyPr/>
        <a:lstStyle/>
        <a:p>
          <a:r>
            <a:rPr lang="en-US" dirty="0" smtClean="0"/>
            <a:t>??????????</a:t>
          </a:r>
          <a:endParaRPr lang="en-US" dirty="0"/>
        </a:p>
      </dgm:t>
    </dgm:pt>
    <dgm:pt modelId="{2E8490AE-560E-4294-AFEA-4FF105E27CB0}" type="parTrans" cxnId="{47164BEE-ADCF-4E30-93EE-1F529D4A2BDD}">
      <dgm:prSet/>
      <dgm:spPr/>
      <dgm:t>
        <a:bodyPr/>
        <a:lstStyle/>
        <a:p>
          <a:endParaRPr lang="en-US"/>
        </a:p>
      </dgm:t>
    </dgm:pt>
    <dgm:pt modelId="{A05BAB83-FA59-4A8E-B4D4-150C436E1719}" type="sibTrans" cxnId="{47164BEE-ADCF-4E30-93EE-1F529D4A2BDD}">
      <dgm:prSet/>
      <dgm:spPr/>
      <dgm:t>
        <a:bodyPr/>
        <a:lstStyle/>
        <a:p>
          <a:endParaRPr lang="en-US"/>
        </a:p>
      </dgm:t>
    </dgm:pt>
    <dgm:pt modelId="{A925DDF0-FCEA-4774-A85D-C8EB41D9D9C3}">
      <dgm:prSet phldrT="[Text]" phldr="1"/>
      <dgm:spPr/>
      <dgm:t>
        <a:bodyPr/>
        <a:lstStyle/>
        <a:p>
          <a:endParaRPr lang="en-US"/>
        </a:p>
      </dgm:t>
    </dgm:pt>
    <dgm:pt modelId="{1310B3CF-7486-4066-A0A6-46B7B95FA7F8}" type="parTrans" cxnId="{20893555-FB75-4C8C-9BBE-93CBB11ED3BF}">
      <dgm:prSet/>
      <dgm:spPr/>
      <dgm:t>
        <a:bodyPr/>
        <a:lstStyle/>
        <a:p>
          <a:endParaRPr lang="en-US"/>
        </a:p>
      </dgm:t>
    </dgm:pt>
    <dgm:pt modelId="{56049883-B65F-4B48-9169-5B49389E77D1}" type="sibTrans" cxnId="{20893555-FB75-4C8C-9BBE-93CBB11ED3BF}">
      <dgm:prSet/>
      <dgm:spPr/>
      <dgm:t>
        <a:bodyPr/>
        <a:lstStyle/>
        <a:p>
          <a:endParaRPr lang="en-US"/>
        </a:p>
      </dgm:t>
    </dgm:pt>
    <dgm:pt modelId="{714DD325-79C0-475E-8B92-EF14A45F5E80}" type="pres">
      <dgm:prSet presAssocID="{CAED1B7D-9087-4C9E-AA7F-B684FEE3FA52}" presName="Name0" presStyleCnt="0">
        <dgm:presLayoutVars>
          <dgm:dir/>
          <dgm:animLvl val="lvl"/>
          <dgm:resizeHandles val="exact"/>
        </dgm:presLayoutVars>
      </dgm:prSet>
      <dgm:spPr/>
      <dgm:t>
        <a:bodyPr/>
        <a:lstStyle/>
        <a:p>
          <a:endParaRPr lang="en-US"/>
        </a:p>
      </dgm:t>
    </dgm:pt>
    <dgm:pt modelId="{7BAAFD7B-0966-4BD5-841A-E04089F8E09A}" type="pres">
      <dgm:prSet presAssocID="{D1B603F9-4085-4684-8144-7C58C5F323F1}" presName="linNode" presStyleCnt="0"/>
      <dgm:spPr/>
    </dgm:pt>
    <dgm:pt modelId="{CD121297-88EF-4401-8C1C-0E93B5D202A9}" type="pres">
      <dgm:prSet presAssocID="{D1B603F9-4085-4684-8144-7C58C5F323F1}" presName="parentText" presStyleLbl="node1" presStyleIdx="0" presStyleCnt="3">
        <dgm:presLayoutVars>
          <dgm:chMax val="1"/>
          <dgm:bulletEnabled val="1"/>
        </dgm:presLayoutVars>
      </dgm:prSet>
      <dgm:spPr/>
      <dgm:t>
        <a:bodyPr/>
        <a:lstStyle/>
        <a:p>
          <a:endParaRPr lang="en-US"/>
        </a:p>
      </dgm:t>
    </dgm:pt>
    <dgm:pt modelId="{D69400CA-CD67-4137-911F-C23031B04B0F}" type="pres">
      <dgm:prSet presAssocID="{D1B603F9-4085-4684-8144-7C58C5F323F1}" presName="descendantText" presStyleLbl="alignAccFollowNode1" presStyleIdx="0" presStyleCnt="3">
        <dgm:presLayoutVars>
          <dgm:bulletEnabled val="1"/>
        </dgm:presLayoutVars>
      </dgm:prSet>
      <dgm:spPr/>
      <dgm:t>
        <a:bodyPr/>
        <a:lstStyle/>
        <a:p>
          <a:endParaRPr lang="en-US"/>
        </a:p>
      </dgm:t>
    </dgm:pt>
    <dgm:pt modelId="{7B03184E-D32E-49CB-8ADA-997CA5844727}" type="pres">
      <dgm:prSet presAssocID="{4E31AE0F-6A57-4472-A9D7-7B9BC69B5BAF}" presName="sp" presStyleCnt="0"/>
      <dgm:spPr/>
    </dgm:pt>
    <dgm:pt modelId="{9F903403-66D1-4501-B213-7EEB4CC1A16D}" type="pres">
      <dgm:prSet presAssocID="{9AB39B90-33AE-4D96-A1F7-A974F6FA5933}" presName="linNode" presStyleCnt="0"/>
      <dgm:spPr/>
    </dgm:pt>
    <dgm:pt modelId="{B74C7A4B-085F-4E66-96CB-FB41729E06A9}" type="pres">
      <dgm:prSet presAssocID="{9AB39B90-33AE-4D96-A1F7-A974F6FA5933}" presName="parentText" presStyleLbl="node1" presStyleIdx="1" presStyleCnt="3">
        <dgm:presLayoutVars>
          <dgm:chMax val="1"/>
          <dgm:bulletEnabled val="1"/>
        </dgm:presLayoutVars>
      </dgm:prSet>
      <dgm:spPr/>
      <dgm:t>
        <a:bodyPr/>
        <a:lstStyle/>
        <a:p>
          <a:endParaRPr lang="en-US"/>
        </a:p>
      </dgm:t>
    </dgm:pt>
    <dgm:pt modelId="{BF876E23-D142-4E6E-A2ED-942B7BFE7115}" type="pres">
      <dgm:prSet presAssocID="{9AB39B90-33AE-4D96-A1F7-A974F6FA5933}" presName="descendantText" presStyleLbl="alignAccFollowNode1" presStyleIdx="1" presStyleCnt="3">
        <dgm:presLayoutVars>
          <dgm:bulletEnabled val="1"/>
        </dgm:presLayoutVars>
      </dgm:prSet>
      <dgm:spPr/>
      <dgm:t>
        <a:bodyPr/>
        <a:lstStyle/>
        <a:p>
          <a:endParaRPr lang="en-US"/>
        </a:p>
      </dgm:t>
    </dgm:pt>
    <dgm:pt modelId="{F21C66E4-8E53-4457-A509-0C64B902B43D}" type="pres">
      <dgm:prSet presAssocID="{8D86F0AC-7EC8-41F0-B0FE-0523808AEC3D}" presName="sp" presStyleCnt="0"/>
      <dgm:spPr/>
    </dgm:pt>
    <dgm:pt modelId="{8863A500-4E02-434A-928F-16EDCC8CEF0A}" type="pres">
      <dgm:prSet presAssocID="{C4A00B37-7CB1-4FFA-8E96-8C48F9507607}" presName="linNode" presStyleCnt="0"/>
      <dgm:spPr/>
    </dgm:pt>
    <dgm:pt modelId="{67277197-E35F-4784-B5F3-9D36D4C7297A}" type="pres">
      <dgm:prSet presAssocID="{C4A00B37-7CB1-4FFA-8E96-8C48F9507607}" presName="parentText" presStyleLbl="node1" presStyleIdx="2" presStyleCnt="3">
        <dgm:presLayoutVars>
          <dgm:chMax val="1"/>
          <dgm:bulletEnabled val="1"/>
        </dgm:presLayoutVars>
      </dgm:prSet>
      <dgm:spPr/>
      <dgm:t>
        <a:bodyPr/>
        <a:lstStyle/>
        <a:p>
          <a:endParaRPr lang="en-US"/>
        </a:p>
      </dgm:t>
    </dgm:pt>
    <dgm:pt modelId="{4A339023-02D2-48F2-893E-96D0AD832762}" type="pres">
      <dgm:prSet presAssocID="{C4A00B37-7CB1-4FFA-8E96-8C48F9507607}" presName="descendantText" presStyleLbl="alignAccFollowNode1" presStyleIdx="2" presStyleCnt="3">
        <dgm:presLayoutVars>
          <dgm:bulletEnabled val="1"/>
        </dgm:presLayoutVars>
      </dgm:prSet>
      <dgm:spPr/>
      <dgm:t>
        <a:bodyPr/>
        <a:lstStyle/>
        <a:p>
          <a:endParaRPr lang="en-US"/>
        </a:p>
      </dgm:t>
    </dgm:pt>
  </dgm:ptLst>
  <dgm:cxnLst>
    <dgm:cxn modelId="{519EE3AB-E810-41E2-B7F6-61417EAAAB20}" srcId="{CAED1B7D-9087-4C9E-AA7F-B684FEE3FA52}" destId="{9AB39B90-33AE-4D96-A1F7-A974F6FA5933}" srcOrd="1" destOrd="0" parTransId="{ECDC371E-D0D5-47F8-B039-A2691A09A2E3}" sibTransId="{8D86F0AC-7EC8-41F0-B0FE-0523808AEC3D}"/>
    <dgm:cxn modelId="{F3226900-6A71-46A4-948B-39FE7799D63C}" srcId="{CAED1B7D-9087-4C9E-AA7F-B684FEE3FA52}" destId="{C4A00B37-7CB1-4FFA-8E96-8C48F9507607}" srcOrd="2" destOrd="0" parTransId="{69AAB17A-9486-40A6-B181-59A75776A30F}" sibTransId="{4F2A84D7-47D1-4279-9944-8F457FC8E84C}"/>
    <dgm:cxn modelId="{6BA02D34-654F-418F-94A4-86ED914F1209}" type="presOf" srcId="{1BD13913-A6D0-4F0C-A89E-66E717315754}" destId="{BF876E23-D142-4E6E-A2ED-942B7BFE7115}" srcOrd="0" destOrd="0" presId="urn:microsoft.com/office/officeart/2005/8/layout/vList5"/>
    <dgm:cxn modelId="{9B3E1CEE-EFB8-4D18-9E54-ACD59A0C5C20}" srcId="{D1B603F9-4085-4684-8144-7C58C5F323F1}" destId="{C43FDE9C-E37D-487E-A8EF-16DE7EF14F84}" srcOrd="0" destOrd="0" parTransId="{AB20BDC7-A025-4569-AA95-167E8C26A473}" sibTransId="{DFF79E2E-30FB-4618-BBFC-A7AA016EC57E}"/>
    <dgm:cxn modelId="{20893555-FB75-4C8C-9BBE-93CBB11ED3BF}" srcId="{C4A00B37-7CB1-4FFA-8E96-8C48F9507607}" destId="{A925DDF0-FCEA-4774-A85D-C8EB41D9D9C3}" srcOrd="1" destOrd="0" parTransId="{1310B3CF-7486-4066-A0A6-46B7B95FA7F8}" sibTransId="{56049883-B65F-4B48-9169-5B49389E77D1}"/>
    <dgm:cxn modelId="{E3C3505D-3F59-4F87-8C81-933EDA14294E}" type="presOf" srcId="{A925DDF0-FCEA-4774-A85D-C8EB41D9D9C3}" destId="{4A339023-02D2-48F2-893E-96D0AD832762}" srcOrd="0" destOrd="1" presId="urn:microsoft.com/office/officeart/2005/8/layout/vList5"/>
    <dgm:cxn modelId="{AA4906C3-EC9B-4310-B60E-C100B54DF7B9}" type="presOf" srcId="{C4A00B37-7CB1-4FFA-8E96-8C48F9507607}" destId="{67277197-E35F-4784-B5F3-9D36D4C7297A}" srcOrd="0" destOrd="0" presId="urn:microsoft.com/office/officeart/2005/8/layout/vList5"/>
    <dgm:cxn modelId="{4AA4A240-E87B-434D-82C8-3F0687F6FCC9}" srcId="{9AB39B90-33AE-4D96-A1F7-A974F6FA5933}" destId="{1B7EC3DE-0DA1-4D85-971E-33DB0BDFF8EC}" srcOrd="1" destOrd="0" parTransId="{43B117FC-E63E-4A3A-AB91-47C3B63824E0}" sibTransId="{D6C6EA04-DD0D-41B3-9215-98FA5A2CB768}"/>
    <dgm:cxn modelId="{827139CE-39D5-4B40-A2C7-94795176BCD3}" type="presOf" srcId="{8DA554F7-B20F-48F4-A712-7F64A38C873C}" destId="{4A339023-02D2-48F2-893E-96D0AD832762}" srcOrd="0" destOrd="0" presId="urn:microsoft.com/office/officeart/2005/8/layout/vList5"/>
    <dgm:cxn modelId="{67BC611C-507E-4AE5-8B72-CDF2E86641DA}" type="presOf" srcId="{1B7EC3DE-0DA1-4D85-971E-33DB0BDFF8EC}" destId="{BF876E23-D142-4E6E-A2ED-942B7BFE7115}" srcOrd="0" destOrd="1" presId="urn:microsoft.com/office/officeart/2005/8/layout/vList5"/>
    <dgm:cxn modelId="{C55CAFA0-3CF7-44BC-852D-1DFD9D91837E}" srcId="{D1B603F9-4085-4684-8144-7C58C5F323F1}" destId="{4D4CEB8A-205C-4B3E-9730-F6888DE91532}" srcOrd="1" destOrd="0" parTransId="{486973CA-F023-4112-B000-1D1FC69142E1}" sibTransId="{9673F5AE-14A0-466B-B6C6-D82E3011C420}"/>
    <dgm:cxn modelId="{4565356C-D2AC-47EF-806E-21E2FC32A322}" type="presOf" srcId="{C43FDE9C-E37D-487E-A8EF-16DE7EF14F84}" destId="{D69400CA-CD67-4137-911F-C23031B04B0F}" srcOrd="0" destOrd="0" presId="urn:microsoft.com/office/officeart/2005/8/layout/vList5"/>
    <dgm:cxn modelId="{9A1660CC-5B8E-4579-87C1-C849CB6FC4E5}" srcId="{9AB39B90-33AE-4D96-A1F7-A974F6FA5933}" destId="{1BD13913-A6D0-4F0C-A89E-66E717315754}" srcOrd="0" destOrd="0" parTransId="{2297F8C4-E392-4376-950F-35002E871392}" sibTransId="{D6981B7E-0593-49B3-AE0A-7A0C49C2A1DC}"/>
    <dgm:cxn modelId="{78E227FE-3925-4EA7-BAD2-8E9C38873D92}" type="presOf" srcId="{D1B603F9-4085-4684-8144-7C58C5F323F1}" destId="{CD121297-88EF-4401-8C1C-0E93B5D202A9}" srcOrd="0" destOrd="0" presId="urn:microsoft.com/office/officeart/2005/8/layout/vList5"/>
    <dgm:cxn modelId="{D3F51EC9-6CFE-45F0-B015-50C5ACE12E49}" type="presOf" srcId="{9AB39B90-33AE-4D96-A1F7-A974F6FA5933}" destId="{B74C7A4B-085F-4E66-96CB-FB41729E06A9}" srcOrd="0" destOrd="0" presId="urn:microsoft.com/office/officeart/2005/8/layout/vList5"/>
    <dgm:cxn modelId="{C365A66A-179F-466D-80BB-CD28DAFFDAC6}" srcId="{CAED1B7D-9087-4C9E-AA7F-B684FEE3FA52}" destId="{D1B603F9-4085-4684-8144-7C58C5F323F1}" srcOrd="0" destOrd="0" parTransId="{43B48B4C-8057-47C1-97DE-277C257E4FD3}" sibTransId="{4E31AE0F-6A57-4472-A9D7-7B9BC69B5BAF}"/>
    <dgm:cxn modelId="{47164BEE-ADCF-4E30-93EE-1F529D4A2BDD}" srcId="{C4A00B37-7CB1-4FFA-8E96-8C48F9507607}" destId="{8DA554F7-B20F-48F4-A712-7F64A38C873C}" srcOrd="0" destOrd="0" parTransId="{2E8490AE-560E-4294-AFEA-4FF105E27CB0}" sibTransId="{A05BAB83-FA59-4A8E-B4D4-150C436E1719}"/>
    <dgm:cxn modelId="{7E533937-9F50-488B-879F-4254E15F82A1}" type="presOf" srcId="{4D4CEB8A-205C-4B3E-9730-F6888DE91532}" destId="{D69400CA-CD67-4137-911F-C23031B04B0F}" srcOrd="0" destOrd="1" presId="urn:microsoft.com/office/officeart/2005/8/layout/vList5"/>
    <dgm:cxn modelId="{67C0A452-48DF-408E-B0F8-9D91C7B9AFAB}" type="presOf" srcId="{CAED1B7D-9087-4C9E-AA7F-B684FEE3FA52}" destId="{714DD325-79C0-475E-8B92-EF14A45F5E80}" srcOrd="0" destOrd="0" presId="urn:microsoft.com/office/officeart/2005/8/layout/vList5"/>
    <dgm:cxn modelId="{01D2FBF9-557E-4B74-A3D5-14330AA62D83}" type="presParOf" srcId="{714DD325-79C0-475E-8B92-EF14A45F5E80}" destId="{7BAAFD7B-0966-4BD5-841A-E04089F8E09A}" srcOrd="0" destOrd="0" presId="urn:microsoft.com/office/officeart/2005/8/layout/vList5"/>
    <dgm:cxn modelId="{D4E221D2-567A-4D00-BDC6-29B0FEA824F2}" type="presParOf" srcId="{7BAAFD7B-0966-4BD5-841A-E04089F8E09A}" destId="{CD121297-88EF-4401-8C1C-0E93B5D202A9}" srcOrd="0" destOrd="0" presId="urn:microsoft.com/office/officeart/2005/8/layout/vList5"/>
    <dgm:cxn modelId="{F49F3F2D-C2B3-429E-8D18-197EBD8F2994}" type="presParOf" srcId="{7BAAFD7B-0966-4BD5-841A-E04089F8E09A}" destId="{D69400CA-CD67-4137-911F-C23031B04B0F}" srcOrd="1" destOrd="0" presId="urn:microsoft.com/office/officeart/2005/8/layout/vList5"/>
    <dgm:cxn modelId="{D139C0F8-4B22-4F69-A06D-5FF35DD51835}" type="presParOf" srcId="{714DD325-79C0-475E-8B92-EF14A45F5E80}" destId="{7B03184E-D32E-49CB-8ADA-997CA5844727}" srcOrd="1" destOrd="0" presId="urn:microsoft.com/office/officeart/2005/8/layout/vList5"/>
    <dgm:cxn modelId="{A75A6481-0F8E-4B6A-B2EB-A09ECB01D75A}" type="presParOf" srcId="{714DD325-79C0-475E-8B92-EF14A45F5E80}" destId="{9F903403-66D1-4501-B213-7EEB4CC1A16D}" srcOrd="2" destOrd="0" presId="urn:microsoft.com/office/officeart/2005/8/layout/vList5"/>
    <dgm:cxn modelId="{6ED992E0-CD35-4022-982D-8F2EF8F18C33}" type="presParOf" srcId="{9F903403-66D1-4501-B213-7EEB4CC1A16D}" destId="{B74C7A4B-085F-4E66-96CB-FB41729E06A9}" srcOrd="0" destOrd="0" presId="urn:microsoft.com/office/officeart/2005/8/layout/vList5"/>
    <dgm:cxn modelId="{22AEF96F-7E5E-456E-908C-82C4976C01BC}" type="presParOf" srcId="{9F903403-66D1-4501-B213-7EEB4CC1A16D}" destId="{BF876E23-D142-4E6E-A2ED-942B7BFE7115}" srcOrd="1" destOrd="0" presId="urn:microsoft.com/office/officeart/2005/8/layout/vList5"/>
    <dgm:cxn modelId="{0C86BA31-5CBD-4A38-B867-BF6B15E8688D}" type="presParOf" srcId="{714DD325-79C0-475E-8B92-EF14A45F5E80}" destId="{F21C66E4-8E53-4457-A509-0C64B902B43D}" srcOrd="3" destOrd="0" presId="urn:microsoft.com/office/officeart/2005/8/layout/vList5"/>
    <dgm:cxn modelId="{55659DE0-4F77-4897-8DAD-876094811DB8}" type="presParOf" srcId="{714DD325-79C0-475E-8B92-EF14A45F5E80}" destId="{8863A500-4E02-434A-928F-16EDCC8CEF0A}" srcOrd="4" destOrd="0" presId="urn:microsoft.com/office/officeart/2005/8/layout/vList5"/>
    <dgm:cxn modelId="{FB1C6717-2DF2-406C-A37E-63A8938D8266}" type="presParOf" srcId="{8863A500-4E02-434A-928F-16EDCC8CEF0A}" destId="{67277197-E35F-4784-B5F3-9D36D4C7297A}" srcOrd="0" destOrd="0" presId="urn:microsoft.com/office/officeart/2005/8/layout/vList5"/>
    <dgm:cxn modelId="{3F4FD634-B4DD-49F8-959A-CFB665821B07}" type="presParOf" srcId="{8863A500-4E02-434A-928F-16EDCC8CEF0A}" destId="{4A339023-02D2-48F2-893E-96D0AD83276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686C13-A637-41F0-82A5-F82CFF086B01}">
      <dsp:nvSpPr>
        <dsp:cNvPr id="0" name=""/>
        <dsp:cNvSpPr/>
      </dsp:nvSpPr>
      <dsp:spPr>
        <a:xfrm rot="5400000">
          <a:off x="4287279" y="-1560604"/>
          <a:ext cx="1166849" cy="4584192"/>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The stage was wide, vague and not clear. Entrepreneurs were looked upon as adventures</a:t>
          </a:r>
          <a:endParaRPr lang="en-US" sz="1600" kern="1200" dirty="0"/>
        </a:p>
        <a:p>
          <a:pPr marL="171450" lvl="1" indent="-171450" algn="l" defTabSz="711200">
            <a:lnSpc>
              <a:spcPct val="90000"/>
            </a:lnSpc>
            <a:spcBef>
              <a:spcPct val="0"/>
            </a:spcBef>
            <a:spcAft>
              <a:spcPct val="15000"/>
            </a:spcAft>
            <a:buChar char="••"/>
          </a:pPr>
          <a:endParaRPr lang="en-US" sz="1600" kern="1200" dirty="0"/>
        </a:p>
      </dsp:txBody>
      <dsp:txXfrm rot="-5400000">
        <a:off x="2578608" y="205028"/>
        <a:ext cx="4527231" cy="1052927"/>
      </dsp:txXfrm>
    </dsp:sp>
    <dsp:sp modelId="{9DB20AE4-32BF-4B42-82CA-0947E96E9E72}">
      <dsp:nvSpPr>
        <dsp:cNvPr id="0" name=""/>
        <dsp:cNvSpPr/>
      </dsp:nvSpPr>
      <dsp:spPr>
        <a:xfrm>
          <a:off x="0" y="2209"/>
          <a:ext cx="2578608" cy="145856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lvl="0" algn="ctr" defTabSz="1822450">
            <a:lnSpc>
              <a:spcPct val="90000"/>
            </a:lnSpc>
            <a:spcBef>
              <a:spcPct val="0"/>
            </a:spcBef>
            <a:spcAft>
              <a:spcPct val="35000"/>
            </a:spcAft>
          </a:pPr>
          <a:r>
            <a:rPr lang="en-US" sz="4100" kern="1200" dirty="0" smtClean="0"/>
            <a:t>FIRST STAGE</a:t>
          </a:r>
          <a:endParaRPr lang="en-US" sz="4100" kern="1200" dirty="0"/>
        </a:p>
      </dsp:txBody>
      <dsp:txXfrm>
        <a:off x="71201" y="73410"/>
        <a:ext cx="2436206" cy="1316160"/>
      </dsp:txXfrm>
    </dsp:sp>
    <dsp:sp modelId="{EC3FC38E-789D-4A62-B9FD-132473512351}">
      <dsp:nvSpPr>
        <dsp:cNvPr id="0" name=""/>
        <dsp:cNvSpPr/>
      </dsp:nvSpPr>
      <dsp:spPr>
        <a:xfrm rot="5400000">
          <a:off x="4287279" y="-29114"/>
          <a:ext cx="1166849" cy="4584192"/>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Entrepreneurship looked upon as speculative activity</a:t>
          </a:r>
          <a:endParaRPr lang="en-US" sz="1600" kern="1200" dirty="0"/>
        </a:p>
        <a:p>
          <a:pPr marL="171450" lvl="1" indent="-171450" algn="l" defTabSz="711200">
            <a:lnSpc>
              <a:spcPct val="90000"/>
            </a:lnSpc>
            <a:spcBef>
              <a:spcPct val="0"/>
            </a:spcBef>
            <a:spcAft>
              <a:spcPct val="15000"/>
            </a:spcAft>
            <a:buChar char="••"/>
          </a:pPr>
          <a:endParaRPr lang="en-US" sz="1600" kern="1200"/>
        </a:p>
      </dsp:txBody>
      <dsp:txXfrm rot="-5400000">
        <a:off x="2578608" y="1736518"/>
        <a:ext cx="4527231" cy="1052927"/>
      </dsp:txXfrm>
    </dsp:sp>
    <dsp:sp modelId="{58A3A5A8-29B5-4CB8-8631-F6E25E1E44C2}">
      <dsp:nvSpPr>
        <dsp:cNvPr id="0" name=""/>
        <dsp:cNvSpPr/>
      </dsp:nvSpPr>
      <dsp:spPr>
        <a:xfrm>
          <a:off x="0" y="1533700"/>
          <a:ext cx="2578608" cy="145856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lvl="0" algn="ctr" defTabSz="1822450">
            <a:lnSpc>
              <a:spcPct val="90000"/>
            </a:lnSpc>
            <a:spcBef>
              <a:spcPct val="0"/>
            </a:spcBef>
            <a:spcAft>
              <a:spcPct val="35000"/>
            </a:spcAft>
          </a:pPr>
          <a:r>
            <a:rPr lang="en-US" sz="4100" kern="1200" dirty="0" smtClean="0"/>
            <a:t>SECOND STAGE</a:t>
          </a:r>
          <a:endParaRPr lang="en-US" sz="4100" kern="1200" dirty="0"/>
        </a:p>
      </dsp:txBody>
      <dsp:txXfrm>
        <a:off x="71201" y="1604901"/>
        <a:ext cx="2436206" cy="1316160"/>
      </dsp:txXfrm>
    </dsp:sp>
    <dsp:sp modelId="{F980AE37-0823-4FC3-9915-5BF26BA9AEF6}">
      <dsp:nvSpPr>
        <dsp:cNvPr id="0" name=""/>
        <dsp:cNvSpPr/>
      </dsp:nvSpPr>
      <dsp:spPr>
        <a:xfrm rot="5400000">
          <a:off x="4287279" y="1502375"/>
          <a:ext cx="1166849" cy="4584192"/>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Entrepreneurship looked upon as coordinating activity to protect various resources</a:t>
          </a:r>
          <a:endParaRPr lang="en-US" sz="1600" kern="1200" dirty="0"/>
        </a:p>
        <a:p>
          <a:pPr marL="171450" lvl="1" indent="-171450" algn="l" defTabSz="711200">
            <a:lnSpc>
              <a:spcPct val="90000"/>
            </a:lnSpc>
            <a:spcBef>
              <a:spcPct val="0"/>
            </a:spcBef>
            <a:spcAft>
              <a:spcPct val="15000"/>
            </a:spcAft>
            <a:buChar char="••"/>
          </a:pPr>
          <a:endParaRPr lang="en-US" sz="1600" kern="1200" dirty="0"/>
        </a:p>
      </dsp:txBody>
      <dsp:txXfrm rot="-5400000">
        <a:off x="2578608" y="3268008"/>
        <a:ext cx="4527231" cy="1052927"/>
      </dsp:txXfrm>
    </dsp:sp>
    <dsp:sp modelId="{3CC5F41E-F46E-429D-932C-CC93DAEE3B61}">
      <dsp:nvSpPr>
        <dsp:cNvPr id="0" name=""/>
        <dsp:cNvSpPr/>
      </dsp:nvSpPr>
      <dsp:spPr>
        <a:xfrm>
          <a:off x="0" y="3065190"/>
          <a:ext cx="2578608" cy="145856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lvl="0" algn="ctr" defTabSz="1822450">
            <a:lnSpc>
              <a:spcPct val="90000"/>
            </a:lnSpc>
            <a:spcBef>
              <a:spcPct val="0"/>
            </a:spcBef>
            <a:spcAft>
              <a:spcPct val="35000"/>
            </a:spcAft>
          </a:pPr>
          <a:r>
            <a:rPr lang="en-US" sz="4100" kern="1200" dirty="0" smtClean="0"/>
            <a:t>THIRD STAGE</a:t>
          </a:r>
          <a:endParaRPr lang="en-US" sz="4100" kern="1200" dirty="0"/>
        </a:p>
      </dsp:txBody>
      <dsp:txXfrm>
        <a:off x="71201" y="3136391"/>
        <a:ext cx="2436206" cy="1316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9400CA-CD67-4137-911F-C23031B04B0F}">
      <dsp:nvSpPr>
        <dsp:cNvPr id="0" name=""/>
        <dsp:cNvSpPr/>
      </dsp:nvSpPr>
      <dsp:spPr>
        <a:xfrm rot="5400000">
          <a:off x="4593141" y="-1813045"/>
          <a:ext cx="889768" cy="474167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t>Entrepreneurship becomes more inclined towards innovation and creativity.</a:t>
          </a:r>
          <a:endParaRPr lang="en-US" sz="1500" kern="1200" dirty="0"/>
        </a:p>
        <a:p>
          <a:pPr marL="114300" lvl="1" indent="-114300" algn="l" defTabSz="666750">
            <a:lnSpc>
              <a:spcPct val="90000"/>
            </a:lnSpc>
            <a:spcBef>
              <a:spcPct val="0"/>
            </a:spcBef>
            <a:spcAft>
              <a:spcPct val="15000"/>
            </a:spcAft>
            <a:buChar char="••"/>
          </a:pPr>
          <a:endParaRPr lang="en-US" sz="1500" kern="1200"/>
        </a:p>
      </dsp:txBody>
      <dsp:txXfrm rot="-5400000">
        <a:off x="2667190" y="156341"/>
        <a:ext cx="4698236" cy="802898"/>
      </dsp:txXfrm>
    </dsp:sp>
    <dsp:sp modelId="{CD121297-88EF-4401-8C1C-0E93B5D202A9}">
      <dsp:nvSpPr>
        <dsp:cNvPr id="0" name=""/>
        <dsp:cNvSpPr/>
      </dsp:nvSpPr>
      <dsp:spPr>
        <a:xfrm>
          <a:off x="0" y="1685"/>
          <a:ext cx="2667190" cy="111221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en-US" sz="2700" kern="1200" dirty="0" smtClean="0"/>
            <a:t>FOURTH STAGE</a:t>
          </a:r>
          <a:endParaRPr lang="en-US" sz="2700" kern="1200" dirty="0"/>
        </a:p>
      </dsp:txBody>
      <dsp:txXfrm>
        <a:off x="54294" y="55979"/>
        <a:ext cx="2558602" cy="1003623"/>
      </dsp:txXfrm>
    </dsp:sp>
    <dsp:sp modelId="{BF876E23-D142-4E6E-A2ED-942B7BFE7115}">
      <dsp:nvSpPr>
        <dsp:cNvPr id="0" name=""/>
        <dsp:cNvSpPr/>
      </dsp:nvSpPr>
      <dsp:spPr>
        <a:xfrm rot="5400000">
          <a:off x="4593141" y="-645223"/>
          <a:ext cx="889768" cy="474167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t>Entrepreneurship become an act of visionary ,leaders, high achievers towards making social decisions .</a:t>
          </a:r>
          <a:endParaRPr lang="en-US" sz="1500" kern="1200" dirty="0"/>
        </a:p>
        <a:p>
          <a:pPr marL="114300" lvl="1" indent="-114300" algn="l" defTabSz="666750">
            <a:lnSpc>
              <a:spcPct val="90000"/>
            </a:lnSpc>
            <a:spcBef>
              <a:spcPct val="0"/>
            </a:spcBef>
            <a:spcAft>
              <a:spcPct val="15000"/>
            </a:spcAft>
            <a:buChar char="••"/>
          </a:pPr>
          <a:endParaRPr lang="en-US" sz="1500" kern="1200" dirty="0"/>
        </a:p>
      </dsp:txBody>
      <dsp:txXfrm rot="-5400000">
        <a:off x="2667190" y="1324163"/>
        <a:ext cx="4698236" cy="802898"/>
      </dsp:txXfrm>
    </dsp:sp>
    <dsp:sp modelId="{B74C7A4B-085F-4E66-96CB-FB41729E06A9}">
      <dsp:nvSpPr>
        <dsp:cNvPr id="0" name=""/>
        <dsp:cNvSpPr/>
      </dsp:nvSpPr>
      <dsp:spPr>
        <a:xfrm>
          <a:off x="0" y="1169506"/>
          <a:ext cx="2667190" cy="111221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en-US" sz="2700" kern="1200" dirty="0" smtClean="0"/>
            <a:t>FIFTH STAGE</a:t>
          </a:r>
          <a:endParaRPr lang="en-US" sz="2700" kern="1200" dirty="0"/>
        </a:p>
      </dsp:txBody>
      <dsp:txXfrm>
        <a:off x="54294" y="1223800"/>
        <a:ext cx="2558602" cy="1003623"/>
      </dsp:txXfrm>
    </dsp:sp>
    <dsp:sp modelId="{4A339023-02D2-48F2-893E-96D0AD832762}">
      <dsp:nvSpPr>
        <dsp:cNvPr id="0" name=""/>
        <dsp:cNvSpPr/>
      </dsp:nvSpPr>
      <dsp:spPr>
        <a:xfrm rot="5400000">
          <a:off x="4593141" y="522598"/>
          <a:ext cx="889768" cy="474167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t>??????????</a:t>
          </a:r>
          <a:endParaRPr lang="en-US" sz="1500" kern="1200" dirty="0"/>
        </a:p>
        <a:p>
          <a:pPr marL="114300" lvl="1" indent="-114300" algn="l" defTabSz="666750">
            <a:lnSpc>
              <a:spcPct val="90000"/>
            </a:lnSpc>
            <a:spcBef>
              <a:spcPct val="0"/>
            </a:spcBef>
            <a:spcAft>
              <a:spcPct val="15000"/>
            </a:spcAft>
            <a:buChar char="••"/>
          </a:pPr>
          <a:endParaRPr lang="en-US" sz="1500" kern="1200"/>
        </a:p>
      </dsp:txBody>
      <dsp:txXfrm rot="-5400000">
        <a:off x="2667190" y="2491985"/>
        <a:ext cx="4698236" cy="802898"/>
      </dsp:txXfrm>
    </dsp:sp>
    <dsp:sp modelId="{67277197-E35F-4784-B5F3-9D36D4C7297A}">
      <dsp:nvSpPr>
        <dsp:cNvPr id="0" name=""/>
        <dsp:cNvSpPr/>
      </dsp:nvSpPr>
      <dsp:spPr>
        <a:xfrm>
          <a:off x="0" y="2337328"/>
          <a:ext cx="2667190" cy="111221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en-US" sz="2700" kern="1200" dirty="0" smtClean="0"/>
            <a:t>NEXT</a:t>
          </a:r>
        </a:p>
        <a:p>
          <a:pPr lvl="0" algn="ctr" defTabSz="1200150">
            <a:lnSpc>
              <a:spcPct val="90000"/>
            </a:lnSpc>
            <a:spcBef>
              <a:spcPct val="0"/>
            </a:spcBef>
            <a:spcAft>
              <a:spcPct val="35000"/>
            </a:spcAft>
          </a:pPr>
          <a:r>
            <a:rPr lang="en-US" sz="2700" kern="1200" dirty="0" smtClean="0"/>
            <a:t>STAGE</a:t>
          </a:r>
          <a:endParaRPr lang="en-US" sz="2700" kern="1200" dirty="0"/>
        </a:p>
      </dsp:txBody>
      <dsp:txXfrm>
        <a:off x="54294" y="2391622"/>
        <a:ext cx="2558602" cy="100362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D8BD707-D9CF-40AE-B4C6-C98DA3205C09}" type="datetimeFigureOut">
              <a:rPr lang="en-US" smtClean="0"/>
              <a:pPr/>
              <a:t>11/26/2016</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6F15528-21DE-4FAA-801E-634DDDAF4B2B}"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THEORIES OF ENTREPRENEURSHIP </a:t>
            </a:r>
            <a:endParaRPr lang="en-US" b="1" dirty="0"/>
          </a:p>
        </p:txBody>
      </p:sp>
      <p:sp>
        <p:nvSpPr>
          <p:cNvPr id="3" name="Subtitle 2"/>
          <p:cNvSpPr>
            <a:spLocks noGrp="1"/>
          </p:cNvSpPr>
          <p:nvPr>
            <p:ph type="subTitle" idx="1"/>
          </p:nvPr>
        </p:nvSpPr>
        <p:spPr/>
        <p:txBody>
          <a:bodyPr>
            <a:normAutofit/>
          </a:bodyPr>
          <a:lstStyle/>
          <a:p>
            <a:r>
              <a:rPr lang="en-US" sz="4000" b="1" dirty="0" err="1" smtClean="0">
                <a:solidFill>
                  <a:schemeClr val="tx1"/>
                </a:solidFill>
              </a:rPr>
              <a:t>Dr.Rachanaa</a:t>
            </a:r>
            <a:r>
              <a:rPr lang="en-US" sz="4000" b="1" dirty="0" smtClean="0">
                <a:solidFill>
                  <a:schemeClr val="tx1"/>
                </a:solidFill>
              </a:rPr>
              <a:t> </a:t>
            </a:r>
            <a:r>
              <a:rPr lang="en-US" sz="4000" b="1" dirty="0" err="1" smtClean="0">
                <a:solidFill>
                  <a:schemeClr val="tx1"/>
                </a:solidFill>
              </a:rPr>
              <a:t>Datey</a:t>
            </a:r>
            <a:endParaRPr lang="en-US" sz="4000" b="1" dirty="0">
              <a:solidFill>
                <a:schemeClr val="tx1"/>
              </a:solidFill>
            </a:endParaRPr>
          </a:p>
        </p:txBody>
      </p:sp>
    </p:spTree>
    <p:extLst>
      <p:ext uri="{BB962C8B-B14F-4D97-AF65-F5344CB8AC3E}">
        <p14:creationId xmlns:p14="http://schemas.microsoft.com/office/powerpoint/2010/main" val="2477405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Font typeface="Wingdings" pitchFamily="2" charset="2"/>
              <a:buChar char="q"/>
            </a:pPr>
            <a:r>
              <a:rPr lang="en-US" dirty="0"/>
              <a:t>Entrepreneurs build companies that are specifically crafted to exploit </a:t>
            </a:r>
            <a:r>
              <a:rPr lang="en-US" dirty="0" smtClean="0"/>
              <a:t>a particular </a:t>
            </a:r>
            <a:r>
              <a:rPr lang="en-US" dirty="0"/>
              <a:t>opportunity. </a:t>
            </a:r>
            <a:endParaRPr lang="en-US" dirty="0" smtClean="0"/>
          </a:p>
          <a:p>
            <a:pPr>
              <a:buFont typeface="Wingdings" pitchFamily="2" charset="2"/>
              <a:buChar char="q"/>
            </a:pPr>
            <a:r>
              <a:rPr lang="en-US" dirty="0" smtClean="0"/>
              <a:t>This </a:t>
            </a:r>
            <a:r>
              <a:rPr lang="en-US" dirty="0"/>
              <a:t>gives them an advantage over older companies </a:t>
            </a:r>
            <a:r>
              <a:rPr lang="en-US" dirty="0" smtClean="0"/>
              <a:t>that were </a:t>
            </a:r>
            <a:r>
              <a:rPr lang="en-US" dirty="0"/>
              <a:t>designed in response to challenges of the past and must change to adapt </a:t>
            </a:r>
            <a:r>
              <a:rPr lang="en-US" dirty="0" smtClean="0"/>
              <a:t>to today’s </a:t>
            </a:r>
            <a:r>
              <a:rPr lang="en-US" dirty="0"/>
              <a:t>requirements</a:t>
            </a:r>
            <a:r>
              <a:rPr lang="en-US" dirty="0" smtClean="0"/>
              <a:t>.</a:t>
            </a:r>
          </a:p>
          <a:p>
            <a:pPr>
              <a:buFont typeface="Wingdings" pitchFamily="2" charset="2"/>
              <a:buChar char="q"/>
            </a:pPr>
            <a:r>
              <a:rPr lang="en-US" dirty="0" smtClean="0"/>
              <a:t> </a:t>
            </a:r>
            <a:r>
              <a:rPr lang="en-US" dirty="0"/>
              <a:t>Entrepreneurs can build new companies. </a:t>
            </a:r>
            <a:endParaRPr lang="en-US" dirty="0" smtClean="0"/>
          </a:p>
          <a:p>
            <a:pPr>
              <a:buFont typeface="Wingdings" pitchFamily="2" charset="2"/>
              <a:buChar char="q"/>
            </a:pPr>
            <a:r>
              <a:rPr lang="en-US" dirty="0" smtClean="0"/>
              <a:t>They </a:t>
            </a:r>
            <a:r>
              <a:rPr lang="en-US" dirty="0"/>
              <a:t>can </a:t>
            </a:r>
            <a:r>
              <a:rPr lang="en-US" dirty="0" smtClean="0"/>
              <a:t>also rejuvenate </a:t>
            </a:r>
            <a:r>
              <a:rPr lang="en-US" dirty="0"/>
              <a:t>existing companies via buyouts and turnarounds. </a:t>
            </a:r>
            <a:endParaRPr lang="en-US" dirty="0" smtClean="0"/>
          </a:p>
          <a:p>
            <a:pPr>
              <a:buFont typeface="Wingdings" pitchFamily="2" charset="2"/>
              <a:buChar char="q"/>
            </a:pPr>
            <a:r>
              <a:rPr lang="en-US" dirty="0" smtClean="0"/>
              <a:t>They </a:t>
            </a:r>
            <a:r>
              <a:rPr lang="en-US" dirty="0"/>
              <a:t>can also </a:t>
            </a:r>
            <a:r>
              <a:rPr lang="en-US" dirty="0" smtClean="0"/>
              <a:t>build new </a:t>
            </a:r>
            <a:r>
              <a:rPr lang="en-US" dirty="0"/>
              <a:t>companies inside existing companies, which can be called </a:t>
            </a:r>
            <a:r>
              <a:rPr lang="en-US" dirty="0" smtClean="0"/>
              <a:t>corporate entrepreneurship</a:t>
            </a:r>
            <a:r>
              <a:rPr lang="en-US" dirty="0"/>
              <a:t>.</a:t>
            </a:r>
          </a:p>
        </p:txBody>
      </p:sp>
      <p:sp>
        <p:nvSpPr>
          <p:cNvPr id="2" name="Title 1"/>
          <p:cNvSpPr>
            <a:spLocks noGrp="1"/>
          </p:cNvSpPr>
          <p:nvPr>
            <p:ph type="title"/>
          </p:nvPr>
        </p:nvSpPr>
        <p:spPr/>
        <p:txBody>
          <a:bodyPr/>
          <a:lstStyle/>
          <a:p>
            <a:r>
              <a:rPr lang="en-US" dirty="0" smtClean="0"/>
              <a:t>ENTREPRENEURS </a:t>
            </a:r>
            <a:endParaRPr lang="en-US" dirty="0"/>
          </a:p>
        </p:txBody>
      </p:sp>
    </p:spTree>
    <p:extLst>
      <p:ext uri="{BB962C8B-B14F-4D97-AF65-F5344CB8AC3E}">
        <p14:creationId xmlns:p14="http://schemas.microsoft.com/office/powerpoint/2010/main" val="143206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The basic concept of entrepreneurship entails an effective and </a:t>
            </a:r>
            <a:r>
              <a:rPr lang="en-US" dirty="0" smtClean="0"/>
              <a:t>deliberate inner </a:t>
            </a:r>
            <a:r>
              <a:rPr lang="en-US" dirty="0"/>
              <a:t>urge to take risk in terms of uncertainties and an intuition</a:t>
            </a:r>
            <a:r>
              <a:rPr lang="en-US" dirty="0" smtClean="0"/>
              <a:t>.</a:t>
            </a:r>
          </a:p>
          <a:p>
            <a:r>
              <a:rPr lang="en-US" dirty="0"/>
              <a:t>Entrepreneurship as an economic activity emerges and functions </a:t>
            </a:r>
            <a:r>
              <a:rPr lang="en-US" dirty="0" smtClean="0"/>
              <a:t>in sociological </a:t>
            </a:r>
            <a:r>
              <a:rPr lang="en-US" dirty="0"/>
              <a:t>and cultural environment. </a:t>
            </a:r>
            <a:endParaRPr lang="en-US" dirty="0" smtClean="0"/>
          </a:p>
          <a:p>
            <a:r>
              <a:rPr lang="en-US" dirty="0" smtClean="0"/>
              <a:t>It </a:t>
            </a:r>
            <a:r>
              <a:rPr lang="en-US" dirty="0"/>
              <a:t>could be conceived as an </a:t>
            </a:r>
            <a:r>
              <a:rPr lang="en-US" dirty="0" smtClean="0"/>
              <a:t>individual’s free </a:t>
            </a:r>
            <a:r>
              <a:rPr lang="en-US" dirty="0"/>
              <a:t>choice activity or a social group’s occupation or profession.</a:t>
            </a:r>
          </a:p>
        </p:txBody>
      </p:sp>
      <p:sp>
        <p:nvSpPr>
          <p:cNvPr id="2" name="Title 1"/>
          <p:cNvSpPr>
            <a:spLocks noGrp="1"/>
          </p:cNvSpPr>
          <p:nvPr>
            <p:ph type="title"/>
          </p:nvPr>
        </p:nvSpPr>
        <p:spPr/>
        <p:txBody>
          <a:bodyPr>
            <a:normAutofit fontScale="90000"/>
          </a:bodyPr>
          <a:lstStyle/>
          <a:p>
            <a:r>
              <a:rPr lang="en-US" b="1" dirty="0"/>
              <a:t>IMPORTANCE OF ENTREPRENEURSHIP</a:t>
            </a:r>
            <a:br>
              <a:rPr lang="en-US" b="1" dirty="0"/>
            </a:br>
            <a:endParaRPr lang="en-US" dirty="0"/>
          </a:p>
        </p:txBody>
      </p:sp>
    </p:spTree>
    <p:extLst>
      <p:ext uri="{BB962C8B-B14F-4D97-AF65-F5344CB8AC3E}">
        <p14:creationId xmlns:p14="http://schemas.microsoft.com/office/powerpoint/2010/main" val="1470956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concept of entrepreneurship has undergone major changes over more than two and half centuries</a:t>
            </a:r>
            <a:r>
              <a:rPr lang="en-US" dirty="0" smtClean="0"/>
              <a:t>.</a:t>
            </a:r>
          </a:p>
          <a:p>
            <a:r>
              <a:rPr lang="en-US" dirty="0"/>
              <a:t>Over the years the social scientists have interpreted the phenomenon of entrepreneurship differently in accordance with their perception and economic environment</a:t>
            </a:r>
          </a:p>
        </p:txBody>
      </p:sp>
      <p:sp>
        <p:nvSpPr>
          <p:cNvPr id="2" name="Title 1"/>
          <p:cNvSpPr>
            <a:spLocks noGrp="1"/>
          </p:cNvSpPr>
          <p:nvPr>
            <p:ph type="title"/>
          </p:nvPr>
        </p:nvSpPr>
        <p:spPr/>
        <p:txBody>
          <a:bodyPr>
            <a:normAutofit fontScale="90000"/>
          </a:bodyPr>
          <a:lstStyle/>
          <a:p>
            <a:r>
              <a:rPr lang="en-US" dirty="0" smtClean="0"/>
              <a:t>DIFFERENT STAGES AND OPINIONS </a:t>
            </a:r>
            <a:endParaRPr lang="en-US" dirty="0"/>
          </a:p>
        </p:txBody>
      </p:sp>
    </p:spTree>
    <p:extLst>
      <p:ext uri="{BB962C8B-B14F-4D97-AF65-F5344CB8AC3E}">
        <p14:creationId xmlns:p14="http://schemas.microsoft.com/office/powerpoint/2010/main" val="1792353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32055445"/>
              </p:ext>
            </p:extLst>
          </p:nvPr>
        </p:nvGraphicFramePr>
        <p:xfrm>
          <a:off x="457200" y="1600200"/>
          <a:ext cx="716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r>
              <a:rPr lang="en-US" dirty="0" smtClean="0"/>
              <a:t>5 STAGES OF E-SHIP </a:t>
            </a:r>
            <a:endParaRPr lang="en-US" dirty="0"/>
          </a:p>
        </p:txBody>
      </p:sp>
    </p:spTree>
    <p:extLst>
      <p:ext uri="{BB962C8B-B14F-4D97-AF65-F5344CB8AC3E}">
        <p14:creationId xmlns:p14="http://schemas.microsoft.com/office/powerpoint/2010/main" val="1924795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305764146"/>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4121307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There are different opinions on the emergence of entrepreneurship. These opinions may be classified into three categories: </a:t>
            </a:r>
            <a:endParaRPr lang="en-US" dirty="0" smtClean="0"/>
          </a:p>
          <a:p>
            <a:pPr marL="514350" indent="-514350">
              <a:buAutoNum type="alphaUcPeriod"/>
            </a:pPr>
            <a:r>
              <a:rPr lang="en-US" dirty="0" smtClean="0"/>
              <a:t>Economist’s view</a:t>
            </a:r>
          </a:p>
          <a:p>
            <a:pPr marL="514350" indent="-514350">
              <a:buAutoNum type="alphaUcPeriod"/>
            </a:pPr>
            <a:r>
              <a:rPr lang="en-US" dirty="0" smtClean="0"/>
              <a:t>Sociologist’s </a:t>
            </a:r>
            <a:r>
              <a:rPr lang="en-US" dirty="0"/>
              <a:t>view </a:t>
            </a:r>
            <a:endParaRPr lang="en-US" dirty="0" smtClean="0"/>
          </a:p>
          <a:p>
            <a:pPr marL="514350" indent="-514350">
              <a:buAutoNum type="alphaUcPeriod"/>
            </a:pPr>
            <a:r>
              <a:rPr lang="en-US" dirty="0" smtClean="0"/>
              <a:t>Psychologist’s </a:t>
            </a:r>
            <a:r>
              <a:rPr lang="en-US" dirty="0"/>
              <a:t>view</a:t>
            </a:r>
          </a:p>
        </p:txBody>
      </p:sp>
      <p:sp>
        <p:nvSpPr>
          <p:cNvPr id="2" name="Title 1"/>
          <p:cNvSpPr>
            <a:spLocks noGrp="1"/>
          </p:cNvSpPr>
          <p:nvPr>
            <p:ph type="title"/>
          </p:nvPr>
        </p:nvSpPr>
        <p:spPr/>
        <p:txBody>
          <a:bodyPr/>
          <a:lstStyle/>
          <a:p>
            <a:r>
              <a:rPr lang="en-US" dirty="0" smtClean="0"/>
              <a:t>OPINIONS</a:t>
            </a:r>
            <a:endParaRPr lang="en-US" dirty="0"/>
          </a:p>
        </p:txBody>
      </p:sp>
    </p:spTree>
    <p:extLst>
      <p:ext uri="{BB962C8B-B14F-4D97-AF65-F5344CB8AC3E}">
        <p14:creationId xmlns:p14="http://schemas.microsoft.com/office/powerpoint/2010/main" val="2337737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Ø"/>
            </a:pPr>
            <a:r>
              <a:rPr lang="en-US" dirty="0"/>
              <a:t>Entrepreneur and entrepreneurship have been a point of interest to economics as early as 1755. </a:t>
            </a:r>
            <a:endParaRPr lang="en-US" dirty="0" smtClean="0"/>
          </a:p>
          <a:p>
            <a:pPr>
              <a:buFont typeface="Wingdings" pitchFamily="2" charset="2"/>
              <a:buChar char="Ø"/>
            </a:pPr>
            <a:r>
              <a:rPr lang="en-US" dirty="0" smtClean="0"/>
              <a:t>According </a:t>
            </a:r>
            <a:r>
              <a:rPr lang="en-US" dirty="0"/>
              <a:t>to economists entrepreneurship and economic growth will take place in those situations where particular economic conditions are most </a:t>
            </a:r>
            <a:r>
              <a:rPr lang="en-US" dirty="0" smtClean="0"/>
              <a:t>favorable. </a:t>
            </a:r>
          </a:p>
          <a:p>
            <a:pPr>
              <a:buFont typeface="Wingdings" pitchFamily="2" charset="2"/>
              <a:buChar char="Ø"/>
            </a:pPr>
            <a:r>
              <a:rPr lang="en-US" dirty="0" smtClean="0"/>
              <a:t>Economic </a:t>
            </a:r>
            <a:r>
              <a:rPr lang="en-US" dirty="0"/>
              <a:t>incentives are the main drive for the entrepreneurial activities.</a:t>
            </a:r>
          </a:p>
        </p:txBody>
      </p:sp>
      <p:sp>
        <p:nvSpPr>
          <p:cNvPr id="2" name="Title 1"/>
          <p:cNvSpPr>
            <a:spLocks noGrp="1"/>
          </p:cNvSpPr>
          <p:nvPr>
            <p:ph type="title"/>
          </p:nvPr>
        </p:nvSpPr>
        <p:spPr/>
        <p:txBody>
          <a:bodyPr>
            <a:normAutofit fontScale="90000"/>
          </a:bodyPr>
          <a:lstStyle/>
          <a:p>
            <a:r>
              <a:rPr lang="en-US" dirty="0"/>
              <a:t>Economist’s view</a:t>
            </a:r>
            <a:br>
              <a:rPr lang="en-US" dirty="0"/>
            </a:br>
            <a:endParaRPr lang="en-US" dirty="0"/>
          </a:p>
        </p:txBody>
      </p:sp>
    </p:spTree>
    <p:extLst>
      <p:ext uri="{BB962C8B-B14F-4D97-AF65-F5344CB8AC3E}">
        <p14:creationId xmlns:p14="http://schemas.microsoft.com/office/powerpoint/2010/main" val="1315346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t>According </a:t>
            </a:r>
            <a:r>
              <a:rPr lang="en-US" dirty="0"/>
              <a:t>to them, economic incentives are the main drive for the entrepreneurial activities. </a:t>
            </a:r>
            <a:endParaRPr lang="en-US" dirty="0" smtClean="0"/>
          </a:p>
          <a:p>
            <a:r>
              <a:rPr lang="en-US" dirty="0" smtClean="0"/>
              <a:t>In </a:t>
            </a:r>
            <a:r>
              <a:rPr lang="en-US" dirty="0"/>
              <a:t>some cases, it </a:t>
            </a:r>
            <a:r>
              <a:rPr lang="en-US" dirty="0" smtClean="0"/>
              <a:t>is not </a:t>
            </a:r>
            <a:r>
              <a:rPr lang="en-US" dirty="0"/>
              <a:t>so evident, but the persons inner drives have always been associated with economic gains. </a:t>
            </a:r>
            <a:endParaRPr lang="en-US" dirty="0" smtClean="0"/>
          </a:p>
          <a:p>
            <a:r>
              <a:rPr lang="en-US" dirty="0" smtClean="0"/>
              <a:t>Therefore</a:t>
            </a:r>
            <a:r>
              <a:rPr lang="en-US" dirty="0"/>
              <a:t>, these incentives and gains are regards as the sufficient conditions for the emergence of industrial entrepreneurship. </a:t>
            </a:r>
            <a:endParaRPr lang="en-US" dirty="0" smtClean="0"/>
          </a:p>
          <a:p>
            <a:r>
              <a:rPr lang="en-US" dirty="0" smtClean="0"/>
              <a:t>When </a:t>
            </a:r>
            <a:r>
              <a:rPr lang="en-US" dirty="0"/>
              <a:t>an individual recognizes that the market for a product or service is out of equilibrium, he may purchase or produce at the prevailing price and sell to those who are prepared to but at the highest price. </a:t>
            </a:r>
            <a:endParaRPr lang="en-US" dirty="0" smtClean="0"/>
          </a:p>
          <a:p>
            <a:r>
              <a:rPr lang="en-US" dirty="0" smtClean="0"/>
              <a:t>Lack </a:t>
            </a:r>
            <a:r>
              <a:rPr lang="en-US" dirty="0"/>
              <a:t>of entrepreneurship is due to various kinds of market imperfections and inefficient economic policies.</a:t>
            </a:r>
          </a:p>
        </p:txBody>
      </p:sp>
      <p:sp>
        <p:nvSpPr>
          <p:cNvPr id="2" name="Title 1"/>
          <p:cNvSpPr>
            <a:spLocks noGrp="1"/>
          </p:cNvSpPr>
          <p:nvPr>
            <p:ph type="title"/>
          </p:nvPr>
        </p:nvSpPr>
        <p:spPr/>
        <p:txBody>
          <a:bodyPr>
            <a:normAutofit fontScale="90000"/>
          </a:bodyPr>
          <a:lstStyle/>
          <a:p>
            <a:r>
              <a:rPr lang="en-US" dirty="0"/>
              <a:t>G.F. Papanek and J.R. Harris are the main </a:t>
            </a:r>
            <a:r>
              <a:rPr lang="en-US" dirty="0" smtClean="0"/>
              <a:t>advocates </a:t>
            </a:r>
            <a:endParaRPr lang="en-US" dirty="0"/>
          </a:p>
        </p:txBody>
      </p:sp>
    </p:spTree>
    <p:extLst>
      <p:ext uri="{BB962C8B-B14F-4D97-AF65-F5344CB8AC3E}">
        <p14:creationId xmlns:p14="http://schemas.microsoft.com/office/powerpoint/2010/main" val="984557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a:t>Entrepreneurship is inhibited by the social system, which denies opportunities for creative facilities: The forces of custom, values, the rigidity of status and the district of new ideas and of the exercise of intellectual curiosity, combine to create an atmosphere inimical to experiment and innovation. </a:t>
            </a:r>
            <a:endParaRPr lang="en-US" dirty="0" smtClean="0"/>
          </a:p>
          <a:p>
            <a:pPr>
              <a:buFont typeface="Wingdings" pitchFamily="2" charset="2"/>
              <a:buChar char="Ø"/>
            </a:pPr>
            <a:r>
              <a:rPr lang="en-US" dirty="0" smtClean="0"/>
              <a:t>Sociologists </a:t>
            </a:r>
            <a:r>
              <a:rPr lang="en-US" dirty="0"/>
              <a:t>argue that entrepreneurship is most likely to emerge under a specific social culture</a:t>
            </a:r>
            <a:r>
              <a:rPr lang="en-US" dirty="0" smtClean="0"/>
              <a:t>.</a:t>
            </a:r>
          </a:p>
          <a:p>
            <a:pPr>
              <a:buFont typeface="Wingdings" pitchFamily="2" charset="2"/>
              <a:buChar char="Ø"/>
            </a:pPr>
            <a:r>
              <a:rPr lang="en-US" dirty="0"/>
              <a:t>Social-cultural values channel economic action that gives birth to entrepreneurship.</a:t>
            </a:r>
          </a:p>
        </p:txBody>
      </p:sp>
      <p:sp>
        <p:nvSpPr>
          <p:cNvPr id="2" name="Title 1"/>
          <p:cNvSpPr>
            <a:spLocks noGrp="1"/>
          </p:cNvSpPr>
          <p:nvPr>
            <p:ph type="title"/>
          </p:nvPr>
        </p:nvSpPr>
        <p:spPr/>
        <p:txBody>
          <a:bodyPr/>
          <a:lstStyle/>
          <a:p>
            <a:r>
              <a:rPr lang="en-US" dirty="0"/>
              <a:t>Sociologist’s View</a:t>
            </a:r>
          </a:p>
        </p:txBody>
      </p:sp>
    </p:spTree>
    <p:extLst>
      <p:ext uri="{BB962C8B-B14F-4D97-AF65-F5344CB8AC3E}">
        <p14:creationId xmlns:p14="http://schemas.microsoft.com/office/powerpoint/2010/main" val="1137561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dirty="0"/>
              <a:t>According to Cochran the entrepreneur represents society’s model personality. </a:t>
            </a:r>
            <a:endParaRPr lang="en-US" dirty="0" smtClean="0"/>
          </a:p>
          <a:p>
            <a:r>
              <a:rPr lang="en-US" dirty="0" smtClean="0"/>
              <a:t>His </a:t>
            </a:r>
            <a:r>
              <a:rPr lang="en-US" dirty="0"/>
              <a:t>performance depends upon his own attitudes towards his occupation, the role expectations of sanctioning groups and the occupational requirements of the job. </a:t>
            </a:r>
            <a:endParaRPr lang="en-US" dirty="0" smtClean="0"/>
          </a:p>
          <a:p>
            <a:r>
              <a:rPr lang="en-US" dirty="0" smtClean="0"/>
              <a:t>Society’s </a:t>
            </a:r>
            <a:r>
              <a:rPr lang="en-US" dirty="0"/>
              <a:t>values are the most important determinant of the attitudes and role expectation. </a:t>
            </a:r>
            <a:endParaRPr lang="en-US" dirty="0" smtClean="0"/>
          </a:p>
          <a:p>
            <a:r>
              <a:rPr lang="en-US" dirty="0" smtClean="0"/>
              <a:t>According </a:t>
            </a:r>
            <a:r>
              <a:rPr lang="en-US" dirty="0"/>
              <a:t>to Weber religious beliefs produce intensive exertion in· occupational pursuits, the systematic ordering of means to end, and the accumulation on assets. </a:t>
            </a:r>
            <a:endParaRPr lang="en-US" dirty="0" smtClean="0"/>
          </a:p>
          <a:p>
            <a:r>
              <a:rPr lang="en-US" dirty="0" smtClean="0"/>
              <a:t>It </a:t>
            </a:r>
            <a:r>
              <a:rPr lang="en-US" dirty="0"/>
              <a:t>is these beliefs, which generate a drive for entrepreneurial growth. </a:t>
            </a:r>
            <a:r>
              <a:rPr lang="en-US" dirty="0" smtClean="0"/>
              <a:t>He suggests </a:t>
            </a:r>
            <a:r>
              <a:rPr lang="en-US" dirty="0"/>
              <a:t>that culturally marginal groups promote entrepreneurship and economic development</a:t>
            </a:r>
            <a:r>
              <a:rPr lang="en-US" dirty="0" smtClean="0"/>
              <a:t>.</a:t>
            </a:r>
          </a:p>
          <a:p>
            <a:r>
              <a:rPr lang="en-US" dirty="0" smtClean="0"/>
              <a:t>In </a:t>
            </a:r>
            <a:r>
              <a:rPr lang="en-US" dirty="0"/>
              <a:t>several countries entrepreneurs have emerged from particular socio-economic class.</a:t>
            </a:r>
          </a:p>
        </p:txBody>
      </p:sp>
      <p:sp>
        <p:nvSpPr>
          <p:cNvPr id="2" name="Title 1"/>
          <p:cNvSpPr>
            <a:spLocks noGrp="1"/>
          </p:cNvSpPr>
          <p:nvPr>
            <p:ph type="title"/>
          </p:nvPr>
        </p:nvSpPr>
        <p:spPr/>
        <p:txBody>
          <a:bodyPr>
            <a:normAutofit fontScale="90000"/>
          </a:bodyPr>
          <a:lstStyle/>
          <a:p>
            <a:r>
              <a:rPr lang="en-US" dirty="0" smtClean="0"/>
              <a:t>Weber </a:t>
            </a:r>
            <a:r>
              <a:rPr lang="en-US" dirty="0"/>
              <a:t>and </a:t>
            </a:r>
            <a:r>
              <a:rPr lang="en-US" dirty="0" err="1" smtClean="0"/>
              <a:t>Cocharan</a:t>
            </a:r>
            <a:r>
              <a:rPr lang="en-US" dirty="0" smtClean="0"/>
              <a:t> </a:t>
            </a:r>
            <a:r>
              <a:rPr lang="en-US" dirty="0"/>
              <a:t>are the main advocates </a:t>
            </a:r>
          </a:p>
        </p:txBody>
      </p:sp>
    </p:spTree>
    <p:extLst>
      <p:ext uri="{BB962C8B-B14F-4D97-AF65-F5344CB8AC3E}">
        <p14:creationId xmlns:p14="http://schemas.microsoft.com/office/powerpoint/2010/main" val="1535000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itchFamily="2" charset="2"/>
              <a:buChar char="Ø"/>
            </a:pPr>
            <a:r>
              <a:rPr lang="en-US" dirty="0"/>
              <a:t>The phenomenon of entrepreneurship development has been viewed, explained and interpreted differently. </a:t>
            </a:r>
            <a:endParaRPr lang="en-US" dirty="0" smtClean="0"/>
          </a:p>
        </p:txBody>
      </p:sp>
      <p:sp>
        <p:nvSpPr>
          <p:cNvPr id="2" name="Title 1"/>
          <p:cNvSpPr>
            <a:spLocks noGrp="1"/>
          </p:cNvSpPr>
          <p:nvPr>
            <p:ph type="title"/>
          </p:nvPr>
        </p:nvSpPr>
        <p:spPr/>
        <p:txBody>
          <a:bodyPr/>
          <a:lstStyle/>
          <a:p>
            <a:r>
              <a:rPr lang="en-US" dirty="0"/>
              <a:t>Psychologist’s View</a:t>
            </a:r>
          </a:p>
        </p:txBody>
      </p:sp>
    </p:spTree>
    <p:extLst>
      <p:ext uri="{BB962C8B-B14F-4D97-AF65-F5344CB8AC3E}">
        <p14:creationId xmlns:p14="http://schemas.microsoft.com/office/powerpoint/2010/main" val="2127184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a:t>According to Psychologists, entrepreneurship is most likely to emerge when a society has sufficient supply of individuals possessing particular psychological characteristics. </a:t>
            </a:r>
            <a:endParaRPr lang="en-US" dirty="0" smtClean="0"/>
          </a:p>
          <a:p>
            <a:r>
              <a:rPr lang="en-US" dirty="0" smtClean="0"/>
              <a:t>The </a:t>
            </a:r>
            <a:r>
              <a:rPr lang="en-US" dirty="0"/>
              <a:t>main characteristics are: </a:t>
            </a:r>
            <a:endParaRPr lang="en-US" dirty="0" smtClean="0"/>
          </a:p>
          <a:p>
            <a:r>
              <a:rPr lang="en-US" dirty="0" smtClean="0"/>
              <a:t>An </a:t>
            </a:r>
            <a:r>
              <a:rPr lang="en-US" dirty="0"/>
              <a:t>institutional capacity to see things in new way (vision</a:t>
            </a:r>
            <a:r>
              <a:rPr lang="en-US" dirty="0" smtClean="0"/>
              <a:t>),</a:t>
            </a:r>
          </a:p>
          <a:p>
            <a:r>
              <a:rPr lang="en-US" dirty="0" smtClean="0"/>
              <a:t>Energy </a:t>
            </a:r>
            <a:r>
              <a:rPr lang="en-US" dirty="0"/>
              <a:t>of will and mind to overcome fixed habits of thought, </a:t>
            </a:r>
            <a:endParaRPr lang="en-US" dirty="0" smtClean="0"/>
          </a:p>
          <a:p>
            <a:r>
              <a:rPr lang="en-US" dirty="0" smtClean="0"/>
              <a:t>An </a:t>
            </a:r>
            <a:r>
              <a:rPr lang="en-US" dirty="0"/>
              <a:t>urge to do something</a:t>
            </a:r>
            <a:r>
              <a:rPr lang="en-US" dirty="0" smtClean="0"/>
              <a:t>,</a:t>
            </a:r>
          </a:p>
          <a:p>
            <a:r>
              <a:rPr lang="en-US" dirty="0" smtClean="0"/>
              <a:t>To </a:t>
            </a:r>
            <a:r>
              <a:rPr lang="en-US" dirty="0" smtClean="0"/>
              <a:t>fulfill </a:t>
            </a:r>
            <a:r>
              <a:rPr lang="en-US" dirty="0"/>
              <a:t>a dream, </a:t>
            </a:r>
            <a:endParaRPr lang="en-US" dirty="0" smtClean="0"/>
          </a:p>
          <a:p>
            <a:r>
              <a:rPr lang="en-US" dirty="0" smtClean="0"/>
              <a:t> </a:t>
            </a:r>
            <a:r>
              <a:rPr lang="en-US" dirty="0" smtClean="0"/>
              <a:t>His </a:t>
            </a:r>
            <a:r>
              <a:rPr lang="en-US" dirty="0"/>
              <a:t>capacity to withstand social opposition; </a:t>
            </a:r>
            <a:r>
              <a:rPr lang="en-US" dirty="0" smtClean="0"/>
              <a:t>and</a:t>
            </a:r>
          </a:p>
          <a:p>
            <a:r>
              <a:rPr lang="en-US" dirty="0" smtClean="0"/>
              <a:t>The </a:t>
            </a:r>
            <a:r>
              <a:rPr lang="en-US" dirty="0"/>
              <a:t>high need for achievement.</a:t>
            </a: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400601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Among those who have stressed on the psychological aspects as contributing to entrepreneurial success are Joseph Schumpeter, McClelland, Hagen and </a:t>
            </a:r>
            <a:r>
              <a:rPr lang="en-US" dirty="0" err="1"/>
              <a:t>Kunkal</a:t>
            </a:r>
            <a:r>
              <a:rPr lang="en-US" dirty="0"/>
              <a:t>. </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96319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Schumpeter believes that entrepreneurs are primarily motivated by an </a:t>
            </a:r>
            <a:r>
              <a:rPr lang="en-US" dirty="0" err="1" smtClean="0"/>
              <a:t>activistic</a:t>
            </a:r>
            <a:r>
              <a:rPr lang="en-US" dirty="0" smtClean="0"/>
              <a:t> </a:t>
            </a:r>
            <a:r>
              <a:rPr lang="en-US" dirty="0"/>
              <a:t>will to power, will to found a private kingdom or will to conquer. </a:t>
            </a:r>
          </a:p>
        </p:txBody>
      </p:sp>
      <p:sp>
        <p:nvSpPr>
          <p:cNvPr id="2" name="Title 1"/>
          <p:cNvSpPr>
            <a:spLocks noGrp="1"/>
          </p:cNvSpPr>
          <p:nvPr>
            <p:ph type="title"/>
          </p:nvPr>
        </p:nvSpPr>
        <p:spPr/>
        <p:txBody>
          <a:bodyPr>
            <a:normAutofit/>
          </a:bodyPr>
          <a:lstStyle/>
          <a:p>
            <a:r>
              <a:rPr lang="en-US" dirty="0"/>
              <a:t>Joseph </a:t>
            </a:r>
            <a:r>
              <a:rPr lang="en-US" dirty="0" smtClean="0"/>
              <a:t>Schumpeter</a:t>
            </a:r>
            <a:endParaRPr lang="en-US" dirty="0"/>
          </a:p>
        </p:txBody>
      </p:sp>
    </p:spTree>
    <p:extLst>
      <p:ext uri="{BB962C8B-B14F-4D97-AF65-F5344CB8AC3E}">
        <p14:creationId xmlns:p14="http://schemas.microsoft.com/office/powerpoint/2010/main" val="2869319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a:t>According to McClelland it is the high need for achievement which drives people towards entrepreneurial activities. </a:t>
            </a:r>
            <a:endParaRPr lang="en-US" dirty="0" smtClean="0"/>
          </a:p>
          <a:p>
            <a:r>
              <a:rPr lang="en-US" dirty="0" smtClean="0"/>
              <a:t>This </a:t>
            </a:r>
            <a:r>
              <a:rPr lang="en-US" dirty="0"/>
              <a:t>achievement motive is inculcated through child rearing practices, which stress standards of excellence, material warmth, self-reliance training and low father dominance</a:t>
            </a:r>
            <a:r>
              <a:rPr lang="en-US" dirty="0" smtClean="0"/>
              <a:t>.</a:t>
            </a:r>
          </a:p>
          <a:p>
            <a:r>
              <a:rPr lang="en-US" dirty="0" smtClean="0"/>
              <a:t>Individuals </a:t>
            </a:r>
            <a:r>
              <a:rPr lang="en-US" dirty="0"/>
              <a:t>with high achievement motive tend to take keen interest in situations of high rest, desire for responsibility and a desire for a concrete measure of task performance.</a:t>
            </a:r>
          </a:p>
        </p:txBody>
      </p:sp>
      <p:sp>
        <p:nvSpPr>
          <p:cNvPr id="2" name="Title 1"/>
          <p:cNvSpPr>
            <a:spLocks noGrp="1"/>
          </p:cNvSpPr>
          <p:nvPr>
            <p:ph type="title"/>
          </p:nvPr>
        </p:nvSpPr>
        <p:spPr/>
        <p:txBody>
          <a:bodyPr/>
          <a:lstStyle/>
          <a:p>
            <a:r>
              <a:rPr lang="en-US" dirty="0"/>
              <a:t>McClelland</a:t>
            </a:r>
          </a:p>
        </p:txBody>
      </p:sp>
    </p:spTree>
    <p:extLst>
      <p:ext uri="{BB962C8B-B14F-4D97-AF65-F5344CB8AC3E}">
        <p14:creationId xmlns:p14="http://schemas.microsoft.com/office/powerpoint/2010/main" val="3221331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Hagen considers withdrawal of status respect as the trigger mechanism for changes is personality formation. </a:t>
            </a:r>
            <a:endParaRPr lang="en-US" dirty="0" smtClean="0"/>
          </a:p>
          <a:p>
            <a:r>
              <a:rPr lang="en-US" dirty="0" smtClean="0"/>
              <a:t>Status </a:t>
            </a:r>
            <a:r>
              <a:rPr lang="en-US" dirty="0"/>
              <a:t>withdrawal is the perception on the part of the members of some social group that their purposes and values on life are not </a:t>
            </a:r>
            <a:r>
              <a:rPr lang="en-US" dirty="0" smtClean="0"/>
              <a:t>respected </a:t>
            </a:r>
            <a:r>
              <a:rPr lang="en-US" dirty="0"/>
              <a:t>by groups in the society whom they respect </a:t>
            </a:r>
            <a:endParaRPr lang="en-US" dirty="0" smtClean="0"/>
          </a:p>
        </p:txBody>
      </p:sp>
      <p:sp>
        <p:nvSpPr>
          <p:cNvPr id="2" name="Title 1"/>
          <p:cNvSpPr>
            <a:spLocks noGrp="1"/>
          </p:cNvSpPr>
          <p:nvPr>
            <p:ph type="title"/>
          </p:nvPr>
        </p:nvSpPr>
        <p:spPr/>
        <p:txBody>
          <a:bodyPr/>
          <a:lstStyle/>
          <a:p>
            <a:r>
              <a:rPr lang="en-US" dirty="0"/>
              <a:t>Hagen</a:t>
            </a:r>
          </a:p>
        </p:txBody>
      </p:sp>
    </p:spTree>
    <p:extLst>
      <p:ext uri="{BB962C8B-B14F-4D97-AF65-F5344CB8AC3E}">
        <p14:creationId xmlns:p14="http://schemas.microsoft.com/office/powerpoint/2010/main" val="475777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Hagen identifies four types of events that coven produce status withdrawal</a:t>
            </a:r>
            <a:r>
              <a:rPr lang="en-US" dirty="0" smtClean="0"/>
              <a:t>:</a:t>
            </a:r>
          </a:p>
          <a:p>
            <a:r>
              <a:rPr lang="en-US" dirty="0" smtClean="0"/>
              <a:t> </a:t>
            </a:r>
            <a:r>
              <a:rPr lang="en-US" dirty="0"/>
              <a:t>(a) displacement by force</a:t>
            </a:r>
            <a:r>
              <a:rPr lang="en-US" dirty="0" smtClean="0"/>
              <a:t>,</a:t>
            </a:r>
          </a:p>
          <a:p>
            <a:r>
              <a:rPr lang="en-US" dirty="0" smtClean="0"/>
              <a:t> </a:t>
            </a:r>
            <a:r>
              <a:rPr lang="en-US" dirty="0"/>
              <a:t>(b) denigration of valued symbols</a:t>
            </a:r>
            <a:r>
              <a:rPr lang="en-US" dirty="0" smtClean="0"/>
              <a:t>;</a:t>
            </a:r>
          </a:p>
          <a:p>
            <a:r>
              <a:rPr lang="en-US" dirty="0" smtClean="0"/>
              <a:t> </a:t>
            </a:r>
            <a:r>
              <a:rPr lang="en-US" dirty="0"/>
              <a:t>(c) inconsistency of status symbols with a </a:t>
            </a:r>
            <a:r>
              <a:rPr lang="en-US" dirty="0" smtClean="0"/>
              <a:t>  changing </a:t>
            </a:r>
            <a:r>
              <a:rPr lang="en-US" dirty="0"/>
              <a:t>distribution of economic power</a:t>
            </a:r>
            <a:r>
              <a:rPr lang="en-US" dirty="0" smtClean="0"/>
              <a:t>,</a:t>
            </a:r>
          </a:p>
          <a:p>
            <a:r>
              <a:rPr lang="en-US" dirty="0" smtClean="0"/>
              <a:t> (d</a:t>
            </a:r>
            <a:r>
              <a:rPr lang="en-US" dirty="0"/>
              <a:t>) non acceptance of expected status on migration to a new society.</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400436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a:t>Kunkel’s </a:t>
            </a:r>
            <a:r>
              <a:rPr lang="en-US" dirty="0" smtClean="0"/>
              <a:t>behavioral </a:t>
            </a:r>
            <a:r>
              <a:rPr lang="en-US" dirty="0"/>
              <a:t>model is concerned with the overtly expressed activities of individuals and their relations to the previously and presently surrounding social structures and physical conditions. </a:t>
            </a:r>
            <a:endParaRPr lang="en-US" dirty="0" smtClean="0"/>
          </a:p>
          <a:p>
            <a:r>
              <a:rPr lang="en-US" dirty="0" smtClean="0"/>
              <a:t>Behavioral </a:t>
            </a:r>
            <a:r>
              <a:rPr lang="en-US" dirty="0"/>
              <a:t>patterns in this model are determined by reinforcing and aversive stimuli present in the social context. </a:t>
            </a:r>
            <a:endParaRPr lang="en-US" dirty="0" smtClean="0"/>
          </a:p>
          <a:p>
            <a:r>
              <a:rPr lang="en-US" dirty="0" smtClean="0"/>
              <a:t>Hence</a:t>
            </a:r>
            <a:r>
              <a:rPr lang="en-US" dirty="0"/>
              <a:t>, entrepreneurial </a:t>
            </a:r>
            <a:r>
              <a:rPr lang="en-US" dirty="0" smtClean="0"/>
              <a:t>behavior </a:t>
            </a:r>
            <a:r>
              <a:rPr lang="en-US" dirty="0"/>
              <a:t>is a function of the surrounding social structure both past and present and can </a:t>
            </a:r>
            <a:r>
              <a:rPr lang="en-US" dirty="0" smtClean="0"/>
              <a:t>be readily </a:t>
            </a:r>
            <a:r>
              <a:rPr lang="en-US" dirty="0"/>
              <a:t>influenced by the manipulative economic and social incentives.</a:t>
            </a:r>
          </a:p>
        </p:txBody>
      </p:sp>
      <p:sp>
        <p:nvSpPr>
          <p:cNvPr id="2" name="Title 1"/>
          <p:cNvSpPr>
            <a:spLocks noGrp="1"/>
          </p:cNvSpPr>
          <p:nvPr>
            <p:ph type="title"/>
          </p:nvPr>
        </p:nvSpPr>
        <p:spPr/>
        <p:txBody>
          <a:bodyPr/>
          <a:lstStyle/>
          <a:p>
            <a:r>
              <a:rPr lang="en-US" dirty="0"/>
              <a:t>Kunkel</a:t>
            </a:r>
          </a:p>
        </p:txBody>
      </p:sp>
    </p:spTree>
    <p:extLst>
      <p:ext uri="{BB962C8B-B14F-4D97-AF65-F5344CB8AC3E}">
        <p14:creationId xmlns:p14="http://schemas.microsoft.com/office/powerpoint/2010/main" val="3835020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457200" indent="-457200">
              <a:buFont typeface="+mj-lt"/>
              <a:buAutoNum type="arabicPeriod"/>
            </a:pPr>
            <a:r>
              <a:rPr lang="en-US" sz="2000" dirty="0"/>
              <a:t>Innovation Theory of </a:t>
            </a:r>
            <a:r>
              <a:rPr lang="en-US" sz="2000" dirty="0" smtClean="0"/>
              <a:t>Schumpeter</a:t>
            </a:r>
          </a:p>
          <a:p>
            <a:pPr marL="457200" indent="-457200">
              <a:buFont typeface="+mj-lt"/>
              <a:buAutoNum type="arabicPeriod"/>
            </a:pPr>
            <a:r>
              <a:rPr lang="en-US" sz="2000" dirty="0" smtClean="0"/>
              <a:t>Need </a:t>
            </a:r>
            <a:r>
              <a:rPr lang="en-US" sz="2000" dirty="0"/>
              <a:t>for Achievement Theory of McClelland </a:t>
            </a:r>
            <a:endParaRPr lang="en-US" sz="2000" dirty="0" smtClean="0"/>
          </a:p>
          <a:p>
            <a:pPr marL="457200" indent="-457200">
              <a:buFont typeface="+mj-lt"/>
              <a:buAutoNum type="arabicPeriod"/>
            </a:pPr>
            <a:r>
              <a:rPr lang="en-US" sz="2000" dirty="0" smtClean="0"/>
              <a:t> Leibenstein’s </a:t>
            </a:r>
            <a:r>
              <a:rPr lang="en-US" sz="2000" dirty="0"/>
              <a:t>X-efficiency </a:t>
            </a:r>
            <a:r>
              <a:rPr lang="en-US" sz="2000" dirty="0" smtClean="0"/>
              <a:t>Theory</a:t>
            </a:r>
          </a:p>
          <a:p>
            <a:pPr marL="457200" indent="-457200">
              <a:buFont typeface="+mj-lt"/>
              <a:buAutoNum type="arabicPeriod"/>
            </a:pPr>
            <a:r>
              <a:rPr lang="en-US" sz="2000" dirty="0" smtClean="0"/>
              <a:t> </a:t>
            </a:r>
            <a:r>
              <a:rPr lang="en-US" sz="2000" dirty="0"/>
              <a:t>Risk Bearing Theory of knight. </a:t>
            </a:r>
            <a:endParaRPr lang="en-US" sz="2000" dirty="0" smtClean="0"/>
          </a:p>
          <a:p>
            <a:pPr marL="457200" indent="-457200">
              <a:buFont typeface="+mj-lt"/>
              <a:buAutoNum type="arabicPeriod"/>
            </a:pPr>
            <a:r>
              <a:rPr lang="en-US" sz="2000" dirty="0" smtClean="0"/>
              <a:t>Max </a:t>
            </a:r>
            <a:r>
              <a:rPr lang="en-US" sz="2000" dirty="0"/>
              <a:t>Weber’s Theory of Entrepreneurial </a:t>
            </a:r>
            <a:r>
              <a:rPr lang="en-US" sz="2000" dirty="0" smtClean="0"/>
              <a:t>Growth</a:t>
            </a:r>
          </a:p>
          <a:p>
            <a:pPr marL="457200" indent="-457200">
              <a:buFont typeface="+mj-lt"/>
              <a:buAutoNum type="arabicPeriod"/>
            </a:pPr>
            <a:r>
              <a:rPr lang="en-US" sz="2000" dirty="0" smtClean="0"/>
              <a:t> Hagen’s </a:t>
            </a:r>
            <a:r>
              <a:rPr lang="en-US" sz="2000" dirty="0"/>
              <a:t>Theory of Entrepreneurship </a:t>
            </a:r>
            <a:endParaRPr lang="en-US" sz="2000" dirty="0" smtClean="0"/>
          </a:p>
          <a:p>
            <a:pPr marL="457200" indent="-457200">
              <a:buFont typeface="+mj-lt"/>
              <a:buAutoNum type="arabicPeriod"/>
            </a:pPr>
            <a:r>
              <a:rPr lang="en-US" sz="2000" dirty="0" smtClean="0"/>
              <a:t>Thomas </a:t>
            </a:r>
            <a:r>
              <a:rPr lang="en-US" sz="2000" dirty="0"/>
              <a:t>Cochran’s Theory of Cultural Values </a:t>
            </a:r>
            <a:endParaRPr lang="en-US" sz="2000" dirty="0" smtClean="0"/>
          </a:p>
          <a:p>
            <a:pPr marL="457200" indent="-457200">
              <a:buFont typeface="+mj-lt"/>
              <a:buAutoNum type="arabicPeriod"/>
            </a:pPr>
            <a:r>
              <a:rPr lang="en-US" sz="2000" dirty="0" smtClean="0"/>
              <a:t>Theory </a:t>
            </a:r>
            <a:r>
              <a:rPr lang="en-US" sz="2000" dirty="0"/>
              <a:t>of Change in Group Level Pattern </a:t>
            </a:r>
            <a:r>
              <a:rPr lang="en-US" sz="2000" dirty="0" smtClean="0"/>
              <a:t>Economic </a:t>
            </a:r>
          </a:p>
          <a:p>
            <a:pPr marL="457200" indent="-457200">
              <a:buFont typeface="+mj-lt"/>
              <a:buAutoNum type="arabicPeriod"/>
            </a:pPr>
            <a:r>
              <a:rPr lang="en-US" sz="2000" dirty="0" smtClean="0"/>
              <a:t>Theory </a:t>
            </a:r>
            <a:r>
              <a:rPr lang="en-US" sz="2000" dirty="0"/>
              <a:t>of </a:t>
            </a:r>
            <a:r>
              <a:rPr lang="en-US" sz="2000" dirty="0" smtClean="0"/>
              <a:t>Exposure </a:t>
            </a:r>
          </a:p>
          <a:p>
            <a:pPr marL="457200" indent="-457200">
              <a:buFont typeface="+mj-lt"/>
              <a:buAutoNum type="arabicPeriod"/>
            </a:pPr>
            <a:r>
              <a:rPr lang="en-US" sz="2000" dirty="0" smtClean="0"/>
              <a:t>Theory </a:t>
            </a:r>
            <a:r>
              <a:rPr lang="en-US" sz="2000" dirty="0"/>
              <a:t>of Entrepreneurship. </a:t>
            </a:r>
            <a:endParaRPr lang="en-US" sz="2000" dirty="0" smtClean="0"/>
          </a:p>
          <a:p>
            <a:pPr marL="457200" indent="-457200">
              <a:buFont typeface="+mj-lt"/>
              <a:buAutoNum type="arabicPeriod"/>
            </a:pPr>
            <a:r>
              <a:rPr lang="en-US" sz="2000" dirty="0" smtClean="0"/>
              <a:t>Political </a:t>
            </a:r>
            <a:r>
              <a:rPr lang="en-US" sz="2000" dirty="0"/>
              <a:t>System Theory for Entrepreneurial Growth. </a:t>
            </a:r>
          </a:p>
        </p:txBody>
      </p:sp>
      <p:sp>
        <p:nvSpPr>
          <p:cNvPr id="2" name="Title 1"/>
          <p:cNvSpPr>
            <a:spLocks noGrp="1"/>
          </p:cNvSpPr>
          <p:nvPr>
            <p:ph type="title"/>
          </p:nvPr>
        </p:nvSpPr>
        <p:spPr/>
        <p:txBody>
          <a:bodyPr/>
          <a:lstStyle/>
          <a:p>
            <a:r>
              <a:rPr lang="en-US" dirty="0"/>
              <a:t>Theories of Entrepreneurship </a:t>
            </a:r>
          </a:p>
        </p:txBody>
      </p:sp>
    </p:spTree>
    <p:extLst>
      <p:ext uri="{BB962C8B-B14F-4D97-AF65-F5344CB8AC3E}">
        <p14:creationId xmlns:p14="http://schemas.microsoft.com/office/powerpoint/2010/main" val="2681263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Schumpeter </a:t>
            </a:r>
            <a:r>
              <a:rPr lang="en-US" dirty="0"/>
              <a:t>assumes a perfectly competitive economy which is in stationary equilibrium. In such a stationary state ,there is perfect competitive equilibrium. </a:t>
            </a:r>
            <a:r>
              <a:rPr lang="en-US" dirty="0" smtClean="0"/>
              <a:t>No </a:t>
            </a:r>
            <a:r>
              <a:rPr lang="en-US" dirty="0"/>
              <a:t>profits, no interest rates, no savings, no investments and no involuntary unemployment. </a:t>
            </a:r>
            <a:endParaRPr lang="en-US" dirty="0" smtClean="0"/>
          </a:p>
          <a:p>
            <a:r>
              <a:rPr lang="en-US" dirty="0" smtClean="0"/>
              <a:t>This </a:t>
            </a:r>
            <a:r>
              <a:rPr lang="en-US" dirty="0"/>
              <a:t>equilibrium is characterized by the term “circular flow”, continues to repeat itself every year. In the circular flow, the same products are produced every year in same manner</a:t>
            </a:r>
            <a:r>
              <a:rPr lang="en-US" dirty="0" smtClean="0"/>
              <a:t>. </a:t>
            </a:r>
          </a:p>
        </p:txBody>
      </p:sp>
      <p:sp>
        <p:nvSpPr>
          <p:cNvPr id="2" name="Title 1"/>
          <p:cNvSpPr>
            <a:spLocks noGrp="1"/>
          </p:cNvSpPr>
          <p:nvPr>
            <p:ph type="title"/>
          </p:nvPr>
        </p:nvSpPr>
        <p:spPr/>
        <p:txBody>
          <a:bodyPr>
            <a:normAutofit fontScale="90000"/>
          </a:bodyPr>
          <a:lstStyle/>
          <a:p>
            <a:r>
              <a:rPr lang="en-US" dirty="0"/>
              <a:t>SCHUMPETER’S MODEL OF ECONOMIC DEVELOPMENT</a:t>
            </a:r>
          </a:p>
        </p:txBody>
      </p:sp>
    </p:spTree>
    <p:extLst>
      <p:ext uri="{BB962C8B-B14F-4D97-AF65-F5344CB8AC3E}">
        <p14:creationId xmlns:p14="http://schemas.microsoft.com/office/powerpoint/2010/main" val="1647642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According to him economic development “is spontaneous and discontinuous change in the channels of the circular flow, disturbance of equilibrium, which forever alters and displaces the equilibrium state previously existing” </a:t>
            </a:r>
          </a:p>
          <a:p>
            <a:r>
              <a:rPr lang="en-US" dirty="0"/>
              <a:t>Development consists in the carrying out of new combinations for which possibilities exist in the stationary state. New combinations come about in the form of INNOVATIONS.</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096596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He discuss </a:t>
            </a:r>
            <a:r>
              <a:rPr lang="en-US" dirty="0"/>
              <a:t>the roles of entrepreneurship in economic development process. </a:t>
            </a:r>
          </a:p>
          <a:p>
            <a:r>
              <a:rPr lang="en-US" dirty="0"/>
              <a:t>He explains the differences between economic growth and development (Business Cycles (1939). </a:t>
            </a:r>
          </a:p>
          <a:p>
            <a:r>
              <a:rPr lang="en-US" dirty="0"/>
              <a:t>He argues development as consisting of a process which involved reformation on various </a:t>
            </a:r>
            <a:r>
              <a:rPr lang="en-US" dirty="0" smtClean="0"/>
              <a:t>equipment </a:t>
            </a:r>
            <a:r>
              <a:rPr lang="en-US" dirty="0"/>
              <a:t>of productions, outputs, marketing and industrial organizations</a:t>
            </a:r>
          </a:p>
        </p:txBody>
      </p:sp>
      <p:sp>
        <p:nvSpPr>
          <p:cNvPr id="2" name="Title 1"/>
          <p:cNvSpPr>
            <a:spLocks noGrp="1"/>
          </p:cNvSpPr>
          <p:nvPr>
            <p:ph type="title"/>
          </p:nvPr>
        </p:nvSpPr>
        <p:spPr/>
        <p:txBody>
          <a:bodyPr>
            <a:normAutofit fontScale="90000"/>
          </a:bodyPr>
          <a:lstStyle/>
          <a:p>
            <a:r>
              <a:rPr lang="en-US" dirty="0"/>
              <a:t>Schumpeter </a:t>
            </a:r>
            <a:r>
              <a:rPr lang="en-US" dirty="0" smtClean="0"/>
              <a:t>Theory explanation </a:t>
            </a:r>
            <a:r>
              <a:rPr lang="en-US" dirty="0"/>
              <a:t/>
            </a:r>
            <a:br>
              <a:rPr lang="en-US" dirty="0"/>
            </a:br>
            <a:endParaRPr lang="en-US" dirty="0"/>
          </a:p>
        </p:txBody>
      </p:sp>
    </p:spTree>
    <p:extLst>
      <p:ext uri="{BB962C8B-B14F-4D97-AF65-F5344CB8AC3E}">
        <p14:creationId xmlns:p14="http://schemas.microsoft.com/office/powerpoint/2010/main" val="200499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t>Capitalist system is a rapid economic development system process. This system may affect negatively on social life. </a:t>
            </a:r>
            <a:endParaRPr lang="en-US" dirty="0" smtClean="0"/>
          </a:p>
          <a:p>
            <a:r>
              <a:rPr lang="en-US" dirty="0" smtClean="0"/>
              <a:t>In </a:t>
            </a:r>
            <a:r>
              <a:rPr lang="en-US" dirty="0"/>
              <a:t>the long-run, economy will face stagnation period and it is not a process that always operate accordingly and smoothly. </a:t>
            </a:r>
            <a:endParaRPr lang="en-US" dirty="0" smtClean="0"/>
          </a:p>
          <a:p>
            <a:r>
              <a:rPr lang="en-US" dirty="0" smtClean="0"/>
              <a:t>In </a:t>
            </a:r>
            <a:r>
              <a:rPr lang="en-US" dirty="0"/>
              <a:t>development process, economy may sometime run prosperously (full employment condition) and sometime is in crisis (unemployment) and this may take place </a:t>
            </a:r>
            <a:r>
              <a:rPr lang="en-US" dirty="0" smtClean="0"/>
              <a:t>or happen </a:t>
            </a:r>
            <a:r>
              <a:rPr lang="en-US" dirty="0"/>
              <a:t>alternately.</a:t>
            </a: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472951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0" indent="0">
              <a:buNone/>
            </a:pPr>
            <a:r>
              <a:rPr lang="en-US" dirty="0"/>
              <a:t>A key factor of development is dependent on entrepreneur group which are very innovative in combining the factors of production which is targeted to produce goods and services. </a:t>
            </a:r>
          </a:p>
          <a:p>
            <a:pPr marL="0" indent="0">
              <a:buNone/>
            </a:pPr>
            <a:r>
              <a:rPr lang="en-US" dirty="0" smtClean="0"/>
              <a:t>The </a:t>
            </a:r>
            <a:r>
              <a:rPr lang="en-US" dirty="0"/>
              <a:t>reformation process included the following measures</a:t>
            </a:r>
            <a:r>
              <a:rPr lang="en-US" dirty="0" smtClean="0"/>
              <a:t>:</a:t>
            </a:r>
          </a:p>
          <a:p>
            <a:pPr>
              <a:buFont typeface="Wingdings" pitchFamily="2" charset="2"/>
              <a:buChar char="§"/>
            </a:pPr>
            <a:r>
              <a:rPr lang="en-US" dirty="0" smtClean="0"/>
              <a:t> </a:t>
            </a:r>
            <a:r>
              <a:rPr lang="en-US" dirty="0"/>
              <a:t>introduce a new product </a:t>
            </a:r>
            <a:endParaRPr lang="en-US" dirty="0" smtClean="0"/>
          </a:p>
          <a:p>
            <a:pPr>
              <a:buFont typeface="Wingdings" pitchFamily="2" charset="2"/>
              <a:buChar char="§"/>
            </a:pPr>
            <a:r>
              <a:rPr lang="en-US" dirty="0" smtClean="0"/>
              <a:t> </a:t>
            </a:r>
            <a:r>
              <a:rPr lang="en-US" dirty="0"/>
              <a:t>using new method in producing goods </a:t>
            </a:r>
            <a:r>
              <a:rPr lang="en-US" dirty="0" smtClean="0"/>
              <a:t>to </a:t>
            </a:r>
            <a:r>
              <a:rPr lang="en-US" dirty="0"/>
              <a:t>find new market </a:t>
            </a:r>
            <a:endParaRPr lang="en-US" dirty="0" smtClean="0"/>
          </a:p>
          <a:p>
            <a:pPr>
              <a:buFont typeface="Wingdings" pitchFamily="2" charset="2"/>
              <a:buChar char="§"/>
            </a:pPr>
            <a:r>
              <a:rPr lang="en-US" dirty="0" smtClean="0"/>
              <a:t>to </a:t>
            </a:r>
            <a:r>
              <a:rPr lang="en-US" dirty="0"/>
              <a:t>develop new raw material as alternative sources </a:t>
            </a:r>
            <a:endParaRPr lang="en-US" dirty="0" smtClean="0"/>
          </a:p>
          <a:p>
            <a:pPr>
              <a:buFont typeface="Wingdings" pitchFamily="2" charset="2"/>
              <a:buChar char="§"/>
            </a:pPr>
            <a:r>
              <a:rPr lang="en-US" dirty="0" smtClean="0"/>
              <a:t>to </a:t>
            </a:r>
            <a:r>
              <a:rPr lang="en-US" dirty="0"/>
              <a:t>have rearrangement of industries</a:t>
            </a: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355303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Schumpeter </a:t>
            </a:r>
            <a:r>
              <a:rPr lang="en-US" dirty="0"/>
              <a:t>assigns the role of an innovator not to the capitalist but to the entrepreneur. </a:t>
            </a:r>
            <a:endParaRPr lang="en-US" dirty="0" smtClean="0"/>
          </a:p>
          <a:p>
            <a:r>
              <a:rPr lang="en-US" dirty="0" smtClean="0"/>
              <a:t>The </a:t>
            </a:r>
            <a:r>
              <a:rPr lang="en-US" dirty="0"/>
              <a:t>entrepreneur is not a man of ordinary managerial ability, but one who introduces something entirely new. The entrepreneur is motivated by</a:t>
            </a:r>
            <a:r>
              <a:rPr lang="en-US" dirty="0" smtClean="0"/>
              <a:t>:</a:t>
            </a:r>
          </a:p>
          <a:p>
            <a:pPr marL="0" indent="0">
              <a:buNone/>
            </a:pPr>
            <a:r>
              <a:rPr lang="en-US" dirty="0" smtClean="0"/>
              <a:t>a)The </a:t>
            </a:r>
            <a:r>
              <a:rPr lang="en-US" dirty="0"/>
              <a:t>desire to find a private commercial </a:t>
            </a:r>
            <a:r>
              <a:rPr lang="en-US" dirty="0" smtClean="0"/>
              <a:t>kingdom</a:t>
            </a:r>
          </a:p>
          <a:p>
            <a:pPr marL="0" indent="0">
              <a:buNone/>
            </a:pPr>
            <a:r>
              <a:rPr lang="en-US" dirty="0" smtClean="0"/>
              <a:t>b)The </a:t>
            </a:r>
            <a:r>
              <a:rPr lang="en-US" dirty="0"/>
              <a:t>will to conquer an prove his superiority </a:t>
            </a:r>
            <a:endParaRPr lang="en-US" dirty="0" smtClean="0"/>
          </a:p>
          <a:p>
            <a:pPr marL="0" indent="0">
              <a:buNone/>
            </a:pPr>
            <a:r>
              <a:rPr lang="en-US" dirty="0" smtClean="0"/>
              <a:t>c)The </a:t>
            </a:r>
            <a:r>
              <a:rPr lang="en-US" dirty="0"/>
              <a:t>joy of creating ,of getting things done ,or simply of exercising one’s energy and ingenuity. </a:t>
            </a:r>
            <a:endParaRPr lang="en-US" dirty="0" smtClean="0"/>
          </a:p>
          <a:p>
            <a:pPr marL="0" indent="0">
              <a:buNone/>
            </a:pPr>
            <a:endParaRPr lang="en-US" dirty="0"/>
          </a:p>
        </p:txBody>
      </p:sp>
      <p:sp>
        <p:nvSpPr>
          <p:cNvPr id="2" name="Title 1"/>
          <p:cNvSpPr>
            <a:spLocks noGrp="1"/>
          </p:cNvSpPr>
          <p:nvPr>
            <p:ph type="title"/>
          </p:nvPr>
        </p:nvSpPr>
        <p:spPr/>
        <p:txBody>
          <a:bodyPr/>
          <a:lstStyle/>
          <a:p>
            <a:r>
              <a:rPr lang="en-US" dirty="0"/>
              <a:t>ROLE OF INNOVATOR</a:t>
            </a:r>
          </a:p>
        </p:txBody>
      </p:sp>
    </p:spTree>
    <p:extLst>
      <p:ext uri="{BB962C8B-B14F-4D97-AF65-F5344CB8AC3E}">
        <p14:creationId xmlns:p14="http://schemas.microsoft.com/office/powerpoint/2010/main" val="1626635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To perform his economic condition ,the entrepreneur requires two thing </a:t>
            </a:r>
            <a:r>
              <a:rPr lang="en-US" dirty="0" smtClean="0"/>
              <a:t>:</a:t>
            </a:r>
          </a:p>
          <a:p>
            <a:r>
              <a:rPr lang="en-US" dirty="0" smtClean="0"/>
              <a:t> </a:t>
            </a:r>
            <a:r>
              <a:rPr lang="en-US" dirty="0"/>
              <a:t>first ,the existence of technical knowledge in order to produce new ; </a:t>
            </a:r>
            <a:endParaRPr lang="en-US" dirty="0" smtClean="0"/>
          </a:p>
          <a:p>
            <a:r>
              <a:rPr lang="en-US" dirty="0" smtClean="0"/>
              <a:t>second</a:t>
            </a:r>
            <a:r>
              <a:rPr lang="en-US" dirty="0"/>
              <a:t>, the power of disposal over the factors of production in the form of credit.</a:t>
            </a: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471617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An </a:t>
            </a:r>
            <a:r>
              <a:rPr lang="en-US" dirty="0"/>
              <a:t>entrepreneur innovates to earn profits</a:t>
            </a:r>
            <a:r>
              <a:rPr lang="en-US" dirty="0" smtClean="0"/>
              <a:t>.</a:t>
            </a:r>
          </a:p>
          <a:p>
            <a:r>
              <a:rPr lang="en-US" dirty="0" smtClean="0"/>
              <a:t>Profits </a:t>
            </a:r>
            <a:r>
              <a:rPr lang="en-US" dirty="0"/>
              <a:t>are conceived “as a surplus over costs :a difference between the total receipts and outlay –as a function of </a:t>
            </a:r>
            <a:r>
              <a:rPr lang="en-US" dirty="0" smtClean="0"/>
              <a:t>innovation</a:t>
            </a:r>
          </a:p>
          <a:p>
            <a:r>
              <a:rPr lang="en-US" dirty="0" smtClean="0"/>
              <a:t> </a:t>
            </a:r>
            <a:r>
              <a:rPr lang="en-US" dirty="0"/>
              <a:t>According to Schumpeter ,under competitive equilibrium the price of each product just equals its cost of production and there no profits. </a:t>
            </a:r>
            <a:endParaRPr lang="en-US" dirty="0" smtClean="0"/>
          </a:p>
          <a:p>
            <a:r>
              <a:rPr lang="en-US" dirty="0" smtClean="0"/>
              <a:t>Profits </a:t>
            </a:r>
            <a:r>
              <a:rPr lang="en-US" dirty="0"/>
              <a:t>arise due to dynamic changes resulting from an innovation. They continue to exist till the innovation becomes general.</a:t>
            </a:r>
          </a:p>
        </p:txBody>
      </p:sp>
      <p:sp>
        <p:nvSpPr>
          <p:cNvPr id="2" name="Title 1"/>
          <p:cNvSpPr>
            <a:spLocks noGrp="1"/>
          </p:cNvSpPr>
          <p:nvPr>
            <p:ph type="title"/>
          </p:nvPr>
        </p:nvSpPr>
        <p:spPr/>
        <p:txBody>
          <a:bodyPr/>
          <a:lstStyle/>
          <a:p>
            <a:r>
              <a:rPr lang="en-US" dirty="0"/>
              <a:t>ROLE OF PROFITS</a:t>
            </a:r>
          </a:p>
        </p:txBody>
      </p:sp>
    </p:spTree>
    <p:extLst>
      <p:ext uri="{BB962C8B-B14F-4D97-AF65-F5344CB8AC3E}">
        <p14:creationId xmlns:p14="http://schemas.microsoft.com/office/powerpoint/2010/main" val="3143999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smtClean="0"/>
              <a:t>Schumpeter’s </a:t>
            </a:r>
            <a:r>
              <a:rPr lang="en-US" dirty="0"/>
              <a:t>model starts with the breaking up of the circular flow with an innovation in the form of a new product by an entrepreneur for the purpose of earning profit</a:t>
            </a:r>
            <a:r>
              <a:rPr lang="en-US" dirty="0" smtClean="0"/>
              <a:t>.</a:t>
            </a:r>
          </a:p>
          <a:p>
            <a:r>
              <a:rPr lang="en-US" dirty="0" smtClean="0"/>
              <a:t>In </a:t>
            </a:r>
            <a:r>
              <a:rPr lang="en-US" dirty="0"/>
              <a:t>order to break the circular flow ,the innovating entrepreneurs are financed by bank-credit </a:t>
            </a:r>
            <a:r>
              <a:rPr lang="en-US" dirty="0" smtClean="0"/>
              <a:t>expansion</a:t>
            </a:r>
          </a:p>
          <a:p>
            <a:r>
              <a:rPr lang="en-US" dirty="0" smtClean="0"/>
              <a:t>Investment </a:t>
            </a:r>
            <a:r>
              <a:rPr lang="en-US" dirty="0"/>
              <a:t>in innovation is risky, they must pay interest on it. Once the new innovation becomes successful and profitable, other entrepreneurs follow it</a:t>
            </a:r>
            <a:r>
              <a:rPr lang="en-US" dirty="0" smtClean="0"/>
              <a:t>.</a:t>
            </a:r>
          </a:p>
          <a:p>
            <a:r>
              <a:rPr lang="en-US" dirty="0" smtClean="0"/>
              <a:t> </a:t>
            </a:r>
            <a:r>
              <a:rPr lang="en-US" dirty="0"/>
              <a:t>Innovations in one field may induce other innovations in related fields. The emergence of motor car industry may in, in turn </a:t>
            </a:r>
            <a:r>
              <a:rPr lang="en-US" dirty="0" smtClean="0"/>
              <a:t>stimulate </a:t>
            </a:r>
            <a:r>
              <a:rPr lang="en-US" dirty="0"/>
              <a:t>a wave of new investments in the construction of highways ,rubber </a:t>
            </a:r>
            <a:r>
              <a:rPr lang="en-US" dirty="0" err="1"/>
              <a:t>tyre</a:t>
            </a:r>
            <a:r>
              <a:rPr lang="en-US" dirty="0"/>
              <a:t> etc.</a:t>
            </a:r>
          </a:p>
        </p:txBody>
      </p:sp>
      <p:sp>
        <p:nvSpPr>
          <p:cNvPr id="2" name="Title 1"/>
          <p:cNvSpPr>
            <a:spLocks noGrp="1"/>
          </p:cNvSpPr>
          <p:nvPr>
            <p:ph type="title"/>
          </p:nvPr>
        </p:nvSpPr>
        <p:spPr/>
        <p:txBody>
          <a:bodyPr/>
          <a:lstStyle/>
          <a:p>
            <a:r>
              <a:rPr lang="en-US" dirty="0"/>
              <a:t>BREAKING THE CIRCULAR FLOW</a:t>
            </a:r>
          </a:p>
        </p:txBody>
      </p:sp>
    </p:spTree>
    <p:extLst>
      <p:ext uri="{BB962C8B-B14F-4D97-AF65-F5344CB8AC3E}">
        <p14:creationId xmlns:p14="http://schemas.microsoft.com/office/powerpoint/2010/main" val="1226624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Investment </a:t>
            </a:r>
            <a:r>
              <a:rPr lang="en-US" dirty="0"/>
              <a:t>is assumed to be financed by creation of bank credit</a:t>
            </a:r>
            <a:r>
              <a:rPr lang="en-US" dirty="0" smtClean="0"/>
              <a:t>.</a:t>
            </a:r>
          </a:p>
          <a:p>
            <a:r>
              <a:rPr lang="en-US" dirty="0" smtClean="0"/>
              <a:t> </a:t>
            </a:r>
            <a:r>
              <a:rPr lang="en-US" dirty="0"/>
              <a:t>It increases money incomes and prices and helps to create a cumulative expansion throughout the economy</a:t>
            </a:r>
            <a:r>
              <a:rPr lang="en-US" dirty="0" smtClean="0"/>
              <a:t>.</a:t>
            </a:r>
          </a:p>
          <a:p>
            <a:r>
              <a:rPr lang="en-US" dirty="0" smtClean="0"/>
              <a:t>With </a:t>
            </a:r>
            <a:r>
              <a:rPr lang="en-US" dirty="0"/>
              <a:t>the increase in purchasing power of the customers, the demand for the products of the old industries increases to the supply</a:t>
            </a:r>
            <a:r>
              <a:rPr lang="en-US" dirty="0" smtClean="0"/>
              <a:t>.</a:t>
            </a:r>
          </a:p>
          <a:p>
            <a:r>
              <a:rPr lang="en-US" dirty="0" smtClean="0"/>
              <a:t>Price </a:t>
            </a:r>
            <a:r>
              <a:rPr lang="en-US" dirty="0"/>
              <a:t>rise ,profit increase and old industries expand by borrowing from the banks. it induces a secondary wave of credit ,inflation which is superimposed or the primary wave of </a:t>
            </a:r>
            <a:r>
              <a:rPr lang="en-US" dirty="0" smtClean="0"/>
              <a:t>innovation</a:t>
            </a:r>
          </a:p>
        </p:txBody>
      </p:sp>
      <p:sp>
        <p:nvSpPr>
          <p:cNvPr id="2" name="Title 1"/>
          <p:cNvSpPr>
            <a:spLocks noGrp="1"/>
          </p:cNvSpPr>
          <p:nvPr>
            <p:ph type="title"/>
          </p:nvPr>
        </p:nvSpPr>
        <p:spPr/>
        <p:txBody>
          <a:bodyPr/>
          <a:lstStyle/>
          <a:p>
            <a:r>
              <a:rPr lang="en-US" dirty="0"/>
              <a:t>CYCLICAL PROCESS</a:t>
            </a:r>
          </a:p>
        </p:txBody>
      </p:sp>
    </p:spTree>
    <p:extLst>
      <p:ext uri="{BB962C8B-B14F-4D97-AF65-F5344CB8AC3E}">
        <p14:creationId xmlns:p14="http://schemas.microsoft.com/office/powerpoint/2010/main" val="2575547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After a period the new products start appearing in the market displacing the old products and enforcing process of liquidation and readjustment</a:t>
            </a:r>
            <a:r>
              <a:rPr lang="en-US" dirty="0" smtClean="0"/>
              <a:t>.</a:t>
            </a:r>
          </a:p>
          <a:p>
            <a:r>
              <a:rPr lang="en-US" dirty="0" smtClean="0"/>
              <a:t>The </a:t>
            </a:r>
            <a:r>
              <a:rPr lang="en-US" dirty="0"/>
              <a:t>demand for old product is decreased. Their price fall. some are even forced to run into liquidation.</a:t>
            </a:r>
          </a:p>
          <a:p>
            <a:r>
              <a:rPr lang="en-US" dirty="0" smtClean="0"/>
              <a:t>As </a:t>
            </a:r>
            <a:r>
              <a:rPr lang="en-US" dirty="0"/>
              <a:t>though innovators start repaying bank loans out of profits, the quantity of money is decreased and prices tends to fall. profit decline. Uncertainty &amp;the impulse for innovation is reduced.</a:t>
            </a:r>
          </a:p>
          <a:p>
            <a:r>
              <a:rPr lang="en-US" dirty="0"/>
              <a:t> Depression entered.</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803631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Analysis begun with the assumption that country’s economic performance is in rigid condition, i.e., there are no population growth and net investment, and high level of unemployment. </a:t>
            </a:r>
            <a:endParaRPr lang="en-US" dirty="0" smtClean="0"/>
          </a:p>
          <a:p>
            <a:r>
              <a:rPr lang="en-US" dirty="0" smtClean="0"/>
              <a:t>Some </a:t>
            </a:r>
            <a:r>
              <a:rPr lang="en-US" dirty="0"/>
              <a:t>entrepreneurs committed to reformation and followed by other entrepreneurs until there is an increase in investment. </a:t>
            </a:r>
            <a:endParaRPr lang="en-US" dirty="0" smtClean="0"/>
          </a:p>
        </p:txBody>
      </p:sp>
      <p:sp>
        <p:nvSpPr>
          <p:cNvPr id="2" name="Title 1"/>
          <p:cNvSpPr>
            <a:spLocks noGrp="1"/>
          </p:cNvSpPr>
          <p:nvPr>
            <p:ph type="title"/>
          </p:nvPr>
        </p:nvSpPr>
        <p:spPr/>
        <p:txBody>
          <a:bodyPr/>
          <a:lstStyle/>
          <a:p>
            <a:r>
              <a:rPr lang="en-US" dirty="0" smtClean="0"/>
              <a:t>Analysis of Theory </a:t>
            </a:r>
            <a:endParaRPr lang="en-US" dirty="0"/>
          </a:p>
        </p:txBody>
      </p:sp>
    </p:spTree>
    <p:extLst>
      <p:ext uri="{BB962C8B-B14F-4D97-AF65-F5344CB8AC3E}">
        <p14:creationId xmlns:p14="http://schemas.microsoft.com/office/powerpoint/2010/main" val="2639327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The impacts are increasing in society’s income and consumption. </a:t>
            </a:r>
            <a:r>
              <a:rPr lang="en-US" b="1" dirty="0"/>
              <a:t>This phenomena will lead the entrepreneurs to increase the new capital. </a:t>
            </a:r>
          </a:p>
          <a:p>
            <a:r>
              <a:rPr lang="en-US" dirty="0"/>
              <a:t> induced investment </a:t>
            </a:r>
          </a:p>
          <a:p>
            <a:r>
              <a:rPr lang="en-US" dirty="0"/>
              <a:t>increasing of investment because of increasing in income , production and profit. </a:t>
            </a:r>
          </a:p>
          <a:p>
            <a:r>
              <a:rPr lang="en-US" dirty="0"/>
              <a:t>autonomous investment </a:t>
            </a:r>
          </a:p>
          <a:p>
            <a:r>
              <a:rPr lang="en-US" dirty="0"/>
              <a:t>investments which determined by long-term development, such as new resources found and technology which can create reformation</a:t>
            </a:r>
          </a:p>
          <a:p>
            <a:endParaRPr lang="en-US" dirty="0"/>
          </a:p>
        </p:txBody>
      </p:sp>
      <p:sp>
        <p:nvSpPr>
          <p:cNvPr id="2" name="Title 1"/>
          <p:cNvSpPr>
            <a:spLocks noGrp="1"/>
          </p:cNvSpPr>
          <p:nvPr>
            <p:ph type="title"/>
          </p:nvPr>
        </p:nvSpPr>
        <p:spPr/>
        <p:txBody>
          <a:bodyPr/>
          <a:lstStyle/>
          <a:p>
            <a:r>
              <a:rPr lang="en-US" dirty="0" smtClean="0"/>
              <a:t>Analysis </a:t>
            </a:r>
            <a:endParaRPr lang="en-US" dirty="0"/>
          </a:p>
        </p:txBody>
      </p:sp>
    </p:spTree>
    <p:extLst>
      <p:ext uri="{BB962C8B-B14F-4D97-AF65-F5344CB8AC3E}">
        <p14:creationId xmlns:p14="http://schemas.microsoft.com/office/powerpoint/2010/main" val="565678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buNone/>
            </a:pPr>
            <a:r>
              <a:rPr lang="en-US" dirty="0"/>
              <a:t>The economic development (booming period) will be followed by economic recession </a:t>
            </a:r>
            <a:r>
              <a:rPr lang="en-US" dirty="0" smtClean="0"/>
              <a:t>----</a:t>
            </a:r>
          </a:p>
          <a:p>
            <a:pPr>
              <a:buFont typeface="Wingdings" pitchFamily="2" charset="2"/>
              <a:buChar char="ü"/>
            </a:pPr>
            <a:r>
              <a:rPr lang="en-US" dirty="0" smtClean="0"/>
              <a:t>some </a:t>
            </a:r>
            <a:r>
              <a:rPr lang="en-US" dirty="0"/>
              <a:t>entrepreneurs who cannot compete with those entrepreneurs whose have done reformation will subsequently failed in their business and lost their market and have to close their business. </a:t>
            </a:r>
            <a:endParaRPr lang="en-US" dirty="0" smtClean="0"/>
          </a:p>
          <a:p>
            <a:pPr>
              <a:buFont typeface="Wingdings" pitchFamily="2" charset="2"/>
              <a:buChar char="ü"/>
            </a:pPr>
            <a:r>
              <a:rPr lang="en-US" dirty="0" smtClean="0"/>
              <a:t>creation </a:t>
            </a:r>
            <a:r>
              <a:rPr lang="en-US" dirty="0"/>
              <a:t>of new products will lead to uncertainty among the entrepreneurs in terms investment and capital that are needed for business development </a:t>
            </a:r>
            <a:endParaRPr lang="en-US" dirty="0" smtClean="0"/>
          </a:p>
          <a:p>
            <a:pPr>
              <a:buFont typeface="Wingdings" pitchFamily="2" charset="2"/>
              <a:buChar char="ü"/>
            </a:pPr>
            <a:r>
              <a:rPr lang="en-US" dirty="0" smtClean="0"/>
              <a:t>Those </a:t>
            </a:r>
            <a:r>
              <a:rPr lang="en-US" dirty="0"/>
              <a:t>entrepreneur who are able to create the new products and market will lead to economic booming However, the equilibrium point is higher than the economic recession period. </a:t>
            </a:r>
            <a:endParaRPr lang="en-US" dirty="0" smtClean="0"/>
          </a:p>
          <a:p>
            <a:pPr>
              <a:buFont typeface="Wingdings" pitchFamily="2" charset="2"/>
              <a:buChar char="ü"/>
            </a:pPr>
            <a:r>
              <a:rPr lang="en-US" dirty="0" smtClean="0"/>
              <a:t>With </a:t>
            </a:r>
            <a:r>
              <a:rPr lang="en-US" dirty="0"/>
              <a:t>the new equilibrium, the level of per capita income is </a:t>
            </a:r>
            <a:r>
              <a:rPr lang="en-US" dirty="0" smtClean="0"/>
              <a:t>higher</a:t>
            </a:r>
            <a:endParaRPr lang="en-US" dirty="0"/>
          </a:p>
        </p:txBody>
      </p:sp>
      <p:sp>
        <p:nvSpPr>
          <p:cNvPr id="2" name="Title 1"/>
          <p:cNvSpPr>
            <a:spLocks noGrp="1"/>
          </p:cNvSpPr>
          <p:nvPr>
            <p:ph type="title"/>
          </p:nvPr>
        </p:nvSpPr>
        <p:spPr/>
        <p:txBody>
          <a:bodyPr/>
          <a:lstStyle/>
          <a:p>
            <a:r>
              <a:rPr lang="en-US" dirty="0" smtClean="0"/>
              <a:t>Analysis </a:t>
            </a:r>
            <a:endParaRPr lang="en-US" dirty="0"/>
          </a:p>
        </p:txBody>
      </p:sp>
    </p:spTree>
    <p:extLst>
      <p:ext uri="{BB962C8B-B14F-4D97-AF65-F5344CB8AC3E}">
        <p14:creationId xmlns:p14="http://schemas.microsoft.com/office/powerpoint/2010/main" val="1871847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marL="0" indent="0">
              <a:buNone/>
            </a:pPr>
            <a:r>
              <a:rPr lang="en-US" dirty="0" smtClean="0"/>
              <a:t>Three </a:t>
            </a:r>
            <a:r>
              <a:rPr lang="en-US" dirty="0"/>
              <a:t>forces are discernible, that are the beginning of the creeping death of capitalism. </a:t>
            </a:r>
            <a:endParaRPr lang="en-US" dirty="0" smtClean="0"/>
          </a:p>
          <a:p>
            <a:pPr marL="0" indent="0">
              <a:buNone/>
            </a:pPr>
            <a:r>
              <a:rPr lang="en-US" dirty="0" smtClean="0"/>
              <a:t>They </a:t>
            </a:r>
            <a:r>
              <a:rPr lang="en-US" dirty="0"/>
              <a:t>are ; </a:t>
            </a:r>
            <a:endParaRPr lang="en-US" dirty="0" smtClean="0"/>
          </a:p>
          <a:p>
            <a:pPr marL="0" indent="0">
              <a:buNone/>
            </a:pPr>
            <a:r>
              <a:rPr lang="en-US" dirty="0" smtClean="0"/>
              <a:t>(</a:t>
            </a:r>
            <a:r>
              <a:rPr lang="en-US" dirty="0"/>
              <a:t>1)The decadence of the entrepreneurial </a:t>
            </a:r>
            <a:r>
              <a:rPr lang="en-US" dirty="0" smtClean="0"/>
              <a:t>function</a:t>
            </a:r>
          </a:p>
          <a:p>
            <a:pPr marL="0" indent="0">
              <a:buNone/>
            </a:pPr>
            <a:r>
              <a:rPr lang="en-US" dirty="0" smtClean="0"/>
              <a:t> </a:t>
            </a:r>
            <a:r>
              <a:rPr lang="en-US" dirty="0"/>
              <a:t>(2)The disintegration of bourgeoisie family; and </a:t>
            </a:r>
            <a:endParaRPr lang="en-US" dirty="0" smtClean="0"/>
          </a:p>
          <a:p>
            <a:pPr marL="0" indent="0">
              <a:buNone/>
            </a:pPr>
            <a:r>
              <a:rPr lang="en-US" dirty="0" smtClean="0"/>
              <a:t>(</a:t>
            </a:r>
            <a:r>
              <a:rPr lang="en-US" dirty="0"/>
              <a:t>3)The destruction of the institutional frame work of the capitalist </a:t>
            </a:r>
            <a:r>
              <a:rPr lang="en-US" dirty="0" smtClean="0"/>
              <a:t>society.</a:t>
            </a:r>
          </a:p>
          <a:p>
            <a:pPr marL="0" indent="0">
              <a:buNone/>
            </a:pPr>
            <a:r>
              <a:rPr lang="en-US" b="1" dirty="0" smtClean="0"/>
              <a:t>Overruling </a:t>
            </a:r>
            <a:r>
              <a:rPr lang="en-US" b="1" dirty="0"/>
              <a:t>over class-wage </a:t>
            </a:r>
            <a:r>
              <a:rPr lang="en-US" b="1" dirty="0" smtClean="0"/>
              <a:t>people</a:t>
            </a:r>
          </a:p>
          <a:p>
            <a:pPr marL="0" indent="0">
              <a:buNone/>
            </a:pPr>
            <a:r>
              <a:rPr lang="en-US" dirty="0" smtClean="0"/>
              <a:t>The </a:t>
            </a:r>
            <a:r>
              <a:rPr lang="en-US" dirty="0"/>
              <a:t>tendency towards concentration into big concerns weakens and destroys the twin institutions of private property and freedom of contract</a:t>
            </a:r>
            <a:r>
              <a:rPr lang="en-US" dirty="0" smtClean="0"/>
              <a:t>.</a:t>
            </a:r>
          </a:p>
          <a:p>
            <a:pPr marL="0" indent="0">
              <a:buNone/>
            </a:pPr>
            <a:r>
              <a:rPr lang="en-US" dirty="0" smtClean="0"/>
              <a:t>As </a:t>
            </a:r>
            <a:r>
              <a:rPr lang="en-US" dirty="0"/>
              <a:t>a result of clashing of groups capitalism results crumbling and there is a gradual movements towards socialism</a:t>
            </a:r>
            <a:r>
              <a:rPr lang="en-US" dirty="0" smtClean="0"/>
              <a:t>.</a:t>
            </a:r>
          </a:p>
          <a:p>
            <a:pPr marL="0" indent="0">
              <a:buNone/>
            </a:pPr>
            <a:r>
              <a:rPr lang="en-US" dirty="0" smtClean="0"/>
              <a:t>At </a:t>
            </a:r>
            <a:r>
              <a:rPr lang="en-US" dirty="0"/>
              <a:t>the end capitalism would fade away.</a:t>
            </a:r>
          </a:p>
        </p:txBody>
      </p:sp>
      <p:sp>
        <p:nvSpPr>
          <p:cNvPr id="2" name="Title 1"/>
          <p:cNvSpPr>
            <a:spLocks noGrp="1"/>
          </p:cNvSpPr>
          <p:nvPr>
            <p:ph type="title"/>
          </p:nvPr>
        </p:nvSpPr>
        <p:spPr/>
        <p:txBody>
          <a:bodyPr>
            <a:normAutofit fontScale="90000"/>
          </a:bodyPr>
          <a:lstStyle/>
          <a:p>
            <a:r>
              <a:rPr lang="en-US" dirty="0"/>
              <a:t>PROCESS AT THE END OF CAPITALISM</a:t>
            </a:r>
          </a:p>
        </p:txBody>
      </p:sp>
    </p:spTree>
    <p:extLst>
      <p:ext uri="{BB962C8B-B14F-4D97-AF65-F5344CB8AC3E}">
        <p14:creationId xmlns:p14="http://schemas.microsoft.com/office/powerpoint/2010/main" val="2300662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t>1.The </a:t>
            </a:r>
            <a:r>
              <a:rPr lang="en-US" dirty="0"/>
              <a:t>entire process of </a:t>
            </a:r>
            <a:r>
              <a:rPr lang="en-US" dirty="0" err="1"/>
              <a:t>Schumpeters</a:t>
            </a:r>
            <a:r>
              <a:rPr lang="en-US" dirty="0"/>
              <a:t> theory is based on the innovator whom he regards as an ideal </a:t>
            </a:r>
            <a:r>
              <a:rPr lang="en-US" dirty="0" smtClean="0"/>
              <a:t>person</a:t>
            </a:r>
          </a:p>
          <a:p>
            <a:pPr marL="0" indent="0">
              <a:buNone/>
            </a:pPr>
            <a:r>
              <a:rPr lang="en-US" dirty="0" smtClean="0"/>
              <a:t> </a:t>
            </a:r>
            <a:r>
              <a:rPr lang="en-US" dirty="0"/>
              <a:t>2.economic development is the result of the cyclical </a:t>
            </a:r>
            <a:r>
              <a:rPr lang="en-US" dirty="0" smtClean="0"/>
              <a:t>process</a:t>
            </a:r>
          </a:p>
          <a:p>
            <a:pPr marL="0" indent="0">
              <a:buNone/>
            </a:pPr>
            <a:r>
              <a:rPr lang="en-US" dirty="0" smtClean="0"/>
              <a:t> </a:t>
            </a:r>
            <a:r>
              <a:rPr lang="en-US" dirty="0"/>
              <a:t>3.Cyclical changes due to innovation is not </a:t>
            </a:r>
            <a:r>
              <a:rPr lang="en-US" dirty="0" smtClean="0"/>
              <a:t>correct</a:t>
            </a:r>
          </a:p>
          <a:p>
            <a:pPr marL="0" indent="0">
              <a:buNone/>
            </a:pPr>
            <a:r>
              <a:rPr lang="en-US" dirty="0" smtClean="0"/>
              <a:t> </a:t>
            </a:r>
            <a:r>
              <a:rPr lang="en-US" dirty="0"/>
              <a:t>4.Schumpeter regards innovation as the main cause of economic </a:t>
            </a:r>
            <a:r>
              <a:rPr lang="en-US" dirty="0" smtClean="0"/>
              <a:t>development</a:t>
            </a:r>
          </a:p>
          <a:p>
            <a:pPr marL="0" indent="0">
              <a:buNone/>
            </a:pPr>
            <a:r>
              <a:rPr lang="en-US" dirty="0" smtClean="0"/>
              <a:t>5.Too </a:t>
            </a:r>
            <a:r>
              <a:rPr lang="en-US" dirty="0"/>
              <a:t>much importance to bank -credit</a:t>
            </a:r>
          </a:p>
        </p:txBody>
      </p:sp>
      <p:sp>
        <p:nvSpPr>
          <p:cNvPr id="2" name="Title 1"/>
          <p:cNvSpPr>
            <a:spLocks noGrp="1"/>
          </p:cNvSpPr>
          <p:nvPr>
            <p:ph type="title"/>
          </p:nvPr>
        </p:nvSpPr>
        <p:spPr/>
        <p:txBody>
          <a:bodyPr/>
          <a:lstStyle/>
          <a:p>
            <a:r>
              <a:rPr lang="en-US" dirty="0"/>
              <a:t>CRITICISMS OF THEORY</a:t>
            </a:r>
          </a:p>
        </p:txBody>
      </p:sp>
    </p:spTree>
    <p:extLst>
      <p:ext uri="{BB962C8B-B14F-4D97-AF65-F5344CB8AC3E}">
        <p14:creationId xmlns:p14="http://schemas.microsoft.com/office/powerpoint/2010/main" val="1320680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marL="0" indent="0">
              <a:buNone/>
            </a:pPr>
            <a:r>
              <a:rPr lang="en-US" b="1" dirty="0"/>
              <a:t>Explanation of factors that cause uncertainty in capitalist economy. </a:t>
            </a:r>
            <a:endParaRPr lang="en-US" b="1" dirty="0" smtClean="0"/>
          </a:p>
          <a:p>
            <a:pPr>
              <a:buFont typeface="Wingdings" pitchFamily="2" charset="2"/>
              <a:buChar char="v"/>
            </a:pPr>
            <a:r>
              <a:rPr lang="en-US" sz="2800" dirty="0" smtClean="0"/>
              <a:t>Identification </a:t>
            </a:r>
            <a:r>
              <a:rPr lang="en-US" sz="2800" dirty="0"/>
              <a:t>of factors that encourage economic development process. </a:t>
            </a:r>
            <a:endParaRPr lang="en-US" sz="2800" dirty="0" smtClean="0"/>
          </a:p>
          <a:p>
            <a:pPr>
              <a:buFont typeface="Wingdings" pitchFamily="2" charset="2"/>
              <a:buChar char="v"/>
            </a:pPr>
            <a:r>
              <a:rPr lang="en-US" sz="2800" dirty="0" smtClean="0"/>
              <a:t>For </a:t>
            </a:r>
            <a:r>
              <a:rPr lang="en-US" sz="2800" dirty="0"/>
              <a:t>efficiency - optimal mobilization and combination of factors of production with the new method of production. </a:t>
            </a:r>
            <a:endParaRPr lang="en-US" sz="2800" dirty="0" smtClean="0"/>
          </a:p>
          <a:p>
            <a:pPr>
              <a:buFont typeface="Wingdings" pitchFamily="2" charset="2"/>
              <a:buChar char="v"/>
            </a:pPr>
            <a:r>
              <a:rPr lang="en-US" sz="2800" dirty="0" smtClean="0"/>
              <a:t>Enlargement </a:t>
            </a:r>
            <a:r>
              <a:rPr lang="en-US" sz="2800" dirty="0"/>
              <a:t>of credit facilities – to mobilize factors of production </a:t>
            </a:r>
            <a:endParaRPr lang="en-US" sz="2800" dirty="0" smtClean="0"/>
          </a:p>
          <a:p>
            <a:pPr>
              <a:buFont typeface="Wingdings" pitchFamily="2" charset="2"/>
              <a:buChar char="v"/>
            </a:pPr>
            <a:r>
              <a:rPr lang="en-US" sz="2800" dirty="0" smtClean="0"/>
              <a:t>The </a:t>
            </a:r>
            <a:r>
              <a:rPr lang="en-US" sz="2800" dirty="0"/>
              <a:t>significant role of entrepreneurs in economic development process </a:t>
            </a:r>
            <a:endParaRPr lang="en-US" sz="2800" dirty="0" smtClean="0"/>
          </a:p>
          <a:p>
            <a:pPr>
              <a:buFont typeface="Wingdings" pitchFamily="2" charset="2"/>
              <a:buChar char="v"/>
            </a:pPr>
            <a:r>
              <a:rPr lang="en-US" sz="2800" dirty="0" smtClean="0"/>
              <a:t>A significant </a:t>
            </a:r>
            <a:r>
              <a:rPr lang="en-US" sz="2800" dirty="0"/>
              <a:t>characteristic in economic development process is mobilization of production factors and not to increase new accumulated capital. </a:t>
            </a:r>
          </a:p>
        </p:txBody>
      </p:sp>
      <p:sp>
        <p:nvSpPr>
          <p:cNvPr id="2" name="Title 1"/>
          <p:cNvSpPr>
            <a:spLocks noGrp="1"/>
          </p:cNvSpPr>
          <p:nvPr>
            <p:ph type="title"/>
          </p:nvPr>
        </p:nvSpPr>
        <p:spPr/>
        <p:txBody>
          <a:bodyPr/>
          <a:lstStyle/>
          <a:p>
            <a:r>
              <a:rPr lang="en-US" dirty="0"/>
              <a:t>Conclusion of Schumpeter Theory</a:t>
            </a:r>
          </a:p>
        </p:txBody>
      </p:sp>
    </p:spTree>
    <p:extLst>
      <p:ext uri="{BB962C8B-B14F-4D97-AF65-F5344CB8AC3E}">
        <p14:creationId xmlns:p14="http://schemas.microsoft.com/office/powerpoint/2010/main" val="724587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E SHIP\12.11.2016 lecture\schumpeter-theory-of-economic-development-14-728.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447800" y="2209800"/>
            <a:ext cx="5421048" cy="45229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5830814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275152" y="2674938"/>
            <a:ext cx="4601633" cy="345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0697120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167</TotalTime>
  <Words>2407</Words>
  <Application>Microsoft Office PowerPoint</Application>
  <PresentationFormat>On-screen Show (4:3)</PresentationFormat>
  <Paragraphs>180</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Waveform</vt:lpstr>
      <vt:lpstr>THEORIES OF ENTREPRENEURSHIP </vt:lpstr>
      <vt:lpstr>ENTREPRENEURS </vt:lpstr>
      <vt:lpstr>IMPORTANCE OF ENTREPRENEURSHIP </vt:lpstr>
      <vt:lpstr>DIFFERENT STAGES AND OPINIONS </vt:lpstr>
      <vt:lpstr>5 STAGES OF E-SHIP </vt:lpstr>
      <vt:lpstr>PowerPoint Presentation</vt:lpstr>
      <vt:lpstr>OPINIONS</vt:lpstr>
      <vt:lpstr>Economist’s view </vt:lpstr>
      <vt:lpstr>G.F. Papanek and J.R. Harris are the main advocates </vt:lpstr>
      <vt:lpstr>Sociologist’s View</vt:lpstr>
      <vt:lpstr>Weber and Cocharan are the main advocates </vt:lpstr>
      <vt:lpstr>Psychologist’s View</vt:lpstr>
      <vt:lpstr>PowerPoint Presentation</vt:lpstr>
      <vt:lpstr>PowerPoint Presentation</vt:lpstr>
      <vt:lpstr>Joseph Schumpeter</vt:lpstr>
      <vt:lpstr>McClelland</vt:lpstr>
      <vt:lpstr>Hagen</vt:lpstr>
      <vt:lpstr>PowerPoint Presentation</vt:lpstr>
      <vt:lpstr>Kunkel</vt:lpstr>
      <vt:lpstr>Theories of Entrepreneurship </vt:lpstr>
      <vt:lpstr>SCHUMPETER’S MODEL OF ECONOMIC DEVELOPMENT</vt:lpstr>
      <vt:lpstr>PowerPoint Presentation</vt:lpstr>
      <vt:lpstr>Schumpeter Theory explanation  </vt:lpstr>
      <vt:lpstr>PowerPoint Presentation</vt:lpstr>
      <vt:lpstr>PowerPoint Presentation</vt:lpstr>
      <vt:lpstr>ROLE OF INNOVATOR</vt:lpstr>
      <vt:lpstr>PowerPoint Presentation</vt:lpstr>
      <vt:lpstr>ROLE OF PROFITS</vt:lpstr>
      <vt:lpstr>BREAKING THE CIRCULAR FLOW</vt:lpstr>
      <vt:lpstr>CYCLICAL PROCESS</vt:lpstr>
      <vt:lpstr>PowerPoint Presentation</vt:lpstr>
      <vt:lpstr>Analysis of Theory </vt:lpstr>
      <vt:lpstr>Analysis </vt:lpstr>
      <vt:lpstr>Analysis </vt:lpstr>
      <vt:lpstr>PROCESS AT THE END OF CAPITALISM</vt:lpstr>
      <vt:lpstr>CRITICISMS OF THEORY</vt:lpstr>
      <vt:lpstr>Conclusion of Schumpeter Theory</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Aaryan</dc:creator>
  <cp:lastModifiedBy>Aaryan</cp:lastModifiedBy>
  <cp:revision>23</cp:revision>
  <dcterms:created xsi:type="dcterms:W3CDTF">2006-08-16T00:00:00Z</dcterms:created>
  <dcterms:modified xsi:type="dcterms:W3CDTF">2016-11-26T14:38:09Z</dcterms:modified>
</cp:coreProperties>
</file>