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TYPES OF ENTREPRENEURS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066800"/>
          </a:xfrm>
        </p:spPr>
        <p:txBody>
          <a:bodyPr/>
          <a:lstStyle/>
          <a:p>
            <a:r>
              <a:rPr lang="en-US" b="1" dirty="0">
                <a:solidFill>
                  <a:srgbClr val="000099"/>
                </a:solidFill>
                <a:latin typeface="Arial Narrow" pitchFamily="34" charset="0"/>
              </a:rPr>
              <a:t>Presenter :- </a:t>
            </a:r>
            <a:r>
              <a:rPr lang="en-US" b="1" dirty="0" err="1">
                <a:solidFill>
                  <a:srgbClr val="000099"/>
                </a:solidFill>
                <a:latin typeface="Arial Narrow" pitchFamily="34" charset="0"/>
              </a:rPr>
              <a:t>Dr.Rachanaa</a:t>
            </a:r>
            <a:r>
              <a:rPr lang="en-US" b="1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0099"/>
                </a:solidFill>
                <a:latin typeface="Arial Narrow" pitchFamily="34" charset="0"/>
              </a:rPr>
              <a:t>Datey</a:t>
            </a:r>
            <a:endParaRPr lang="en-US" b="1" dirty="0">
              <a:solidFill>
                <a:srgbClr val="000099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393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ENTREPRENEUR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term ‘entrepreneur’ is derived from the French word ‘entrprendre’ which means ‘go between’ or ‘to undertake’.</a:t>
            </a:r>
          </a:p>
          <a:p>
            <a:r>
              <a:rPr lang="en-US" dirty="0"/>
              <a:t> Thus an entrepreneur is any person who undertakes the risk of establishing and running of a new enterprise. </a:t>
            </a:r>
          </a:p>
        </p:txBody>
      </p:sp>
    </p:spTree>
    <p:extLst>
      <p:ext uri="{BB962C8B-B14F-4D97-AF65-F5344CB8AC3E}">
        <p14:creationId xmlns:p14="http://schemas.microsoft.com/office/powerpoint/2010/main" val="2640018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different types of entrepreneurs on the modes or objectives or ventures. These classifications are not mutually exclusive.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143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/>
              <a:t>TYPES OF ENTREPRENEURS </a:t>
            </a:r>
          </a:p>
        </p:txBody>
      </p:sp>
    </p:spTree>
    <p:extLst>
      <p:ext uri="{BB962C8B-B14F-4D97-AF65-F5344CB8AC3E}">
        <p14:creationId xmlns:p14="http://schemas.microsoft.com/office/powerpoint/2010/main" val="1473980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1)ACCORDING TO THE TYPE OF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i)Business entrepreneurs:-</a:t>
            </a:r>
            <a:r>
              <a:rPr lang="en-US" dirty="0"/>
              <a:t>who start business units after developing ideas for new products/services.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ii)Trading entrepreneurs :-</a:t>
            </a:r>
            <a:r>
              <a:rPr lang="en-US" dirty="0"/>
              <a:t>who undertake buying &amp; selling of goods, but not engage in manufacturing. </a:t>
            </a:r>
          </a:p>
        </p:txBody>
      </p:sp>
    </p:spTree>
    <p:extLst>
      <p:ext uri="{BB962C8B-B14F-4D97-AF65-F5344CB8AC3E}">
        <p14:creationId xmlns:p14="http://schemas.microsoft.com/office/powerpoint/2010/main" val="1989835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iii)Corporate entrepreneurs:-</a:t>
            </a:r>
            <a:r>
              <a:rPr lang="en-US" dirty="0"/>
              <a:t>who establish and manage corporate form of organization which have separate legal existence.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iv)Agricultural entrepreneurs:- </a:t>
            </a:r>
            <a:r>
              <a:rPr lang="en-US" dirty="0"/>
              <a:t>who undertake activities like raising and marketing of crops, fertilizers and other allied activities.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471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2)ON THE BASIS OF STAGES OF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i)First generation entrepreneurs:-</a:t>
            </a:r>
            <a:r>
              <a:rPr lang="en-US" dirty="0"/>
              <a:t>who do not possess any entrepreneurial background. They start industry by their own innovative skills.</a:t>
            </a:r>
          </a:p>
          <a:p>
            <a:pPr marL="0" indent="0">
              <a:buNone/>
            </a:pPr>
            <a:r>
              <a:rPr lang="en-US" sz="1800" b="1" i="1" dirty="0"/>
              <a:t>Example –</a:t>
            </a:r>
            <a:r>
              <a:rPr lang="en-US" sz="1800" b="1" i="1" dirty="0" err="1"/>
              <a:t>Mr.Dhirubhai</a:t>
            </a:r>
            <a:r>
              <a:rPr lang="en-US" sz="1800" b="1" i="1" dirty="0"/>
              <a:t> </a:t>
            </a:r>
            <a:r>
              <a:rPr lang="en-US" sz="1800" b="1" i="1" dirty="0" err="1"/>
              <a:t>Ambani</a:t>
            </a:r>
            <a:endParaRPr lang="en-US" sz="1800" b="1" i="1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ii)Second generation entrepreneurs:-</a:t>
            </a:r>
            <a:r>
              <a:rPr lang="en-US" dirty="0"/>
              <a:t>who inherit the family business and pass to next generation.</a:t>
            </a:r>
          </a:p>
          <a:p>
            <a:pPr marL="0" indent="0">
              <a:buNone/>
            </a:pPr>
            <a:r>
              <a:rPr lang="en-US" sz="1800" b="1" i="1" dirty="0"/>
              <a:t>Example-</a:t>
            </a:r>
            <a:r>
              <a:rPr lang="en-US" sz="1800" b="1" i="1" dirty="0" err="1"/>
              <a:t>Mr.Mukesh</a:t>
            </a:r>
            <a:r>
              <a:rPr lang="en-US" sz="1800" b="1" i="1" dirty="0"/>
              <a:t> </a:t>
            </a:r>
            <a:r>
              <a:rPr lang="en-US" sz="1800" b="1" i="1" dirty="0" err="1"/>
              <a:t>Ambani</a:t>
            </a:r>
            <a:r>
              <a:rPr lang="en-US" sz="1800" b="1" i="1" dirty="0"/>
              <a:t>, </a:t>
            </a:r>
            <a:r>
              <a:rPr lang="en-US" sz="1800" b="1" i="1" dirty="0" err="1"/>
              <a:t>Mr.Anil</a:t>
            </a:r>
            <a:r>
              <a:rPr lang="en-US" sz="1800" b="1" i="1" dirty="0"/>
              <a:t> </a:t>
            </a:r>
            <a:r>
              <a:rPr lang="en-US" sz="1800" b="1" i="1" dirty="0" err="1"/>
              <a:t>Ambani</a:t>
            </a:r>
            <a:r>
              <a:rPr lang="en-US" sz="1800" b="1" i="1" dirty="0"/>
              <a:t> </a:t>
            </a:r>
          </a:p>
          <a:p>
            <a:pPr marL="0" indent="0">
              <a:buNone/>
            </a:pP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598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iii)Classical entrepreneurs:-</a:t>
            </a:r>
            <a:r>
              <a:rPr lang="en-US" dirty="0"/>
              <a:t>who aims to maximize his economic returns at a level consistent with the survival of the unit with or without an element of growth.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063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3)ON THE BASIS OF MOTIVATION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 i)Pure entrepreneurs:-</a:t>
            </a:r>
            <a:r>
              <a:rPr lang="en-US" dirty="0"/>
              <a:t>who are basically motivated to become entrepreneurs for their personal satisfaction, ego etc..</a:t>
            </a:r>
          </a:p>
          <a:p>
            <a:pPr marL="0" indent="0">
              <a:buNone/>
            </a:pPr>
            <a:r>
              <a:rPr lang="en-US" b="1" dirty="0"/>
              <a:t> ii)Induced entrepreneurs:- </a:t>
            </a:r>
            <a:r>
              <a:rPr lang="en-US" dirty="0"/>
              <a:t>who are induced to take up entrepreneurial role by the assistance and policy of government including incentives, subsidies etc.</a:t>
            </a:r>
          </a:p>
        </p:txBody>
      </p:sp>
    </p:spTree>
    <p:extLst>
      <p:ext uri="{BB962C8B-B14F-4D97-AF65-F5344CB8AC3E}">
        <p14:creationId xmlns:p14="http://schemas.microsoft.com/office/powerpoint/2010/main" val="3596651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4) ON THE BASIS OF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i)Technical entrepreneurs:- </a:t>
            </a:r>
            <a:r>
              <a:rPr lang="en-US" dirty="0"/>
              <a:t>who are task oriented and ‘craftsman type’. They prefer doing to thinking.</a:t>
            </a:r>
          </a:p>
          <a:p>
            <a:pPr marL="0" indent="0">
              <a:buNone/>
            </a:pPr>
            <a:r>
              <a:rPr lang="en-US" b="1" dirty="0"/>
              <a:t> ii)Non-technical entrepreneurs:- </a:t>
            </a:r>
            <a:r>
              <a:rPr lang="en-US" dirty="0"/>
              <a:t>who are not concerned with technical side, but rather with marketing and promotion.</a:t>
            </a:r>
          </a:p>
          <a:p>
            <a:pPr marL="0" indent="0">
              <a:buNone/>
            </a:pPr>
            <a:r>
              <a:rPr lang="en-US" b="1" dirty="0"/>
              <a:t> iii)Professional entrepreneurs:- </a:t>
            </a:r>
            <a:r>
              <a:rPr lang="en-US" dirty="0"/>
              <a:t>who start a business unit, but later sell the running business and start a new unit later.</a:t>
            </a:r>
          </a:p>
        </p:txBody>
      </p:sp>
    </p:spTree>
    <p:extLst>
      <p:ext uri="{BB962C8B-B14F-4D97-AF65-F5344CB8AC3E}">
        <p14:creationId xmlns:p14="http://schemas.microsoft.com/office/powerpoint/2010/main" val="1939668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5)ON THE BASIS OF CAPITAL OWNERSHIP</a:t>
            </a:r>
            <a:r>
              <a:rPr lang="en-US" dirty="0">
                <a:solidFill>
                  <a:schemeClr val="tx2"/>
                </a:solidFill>
              </a:rPr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 i)Private entrepreneurs:- </a:t>
            </a:r>
            <a:r>
              <a:rPr lang="en-US" dirty="0"/>
              <a:t>individual or group set up enterprise, arrange finance, share risk etc.</a:t>
            </a:r>
          </a:p>
          <a:p>
            <a:pPr marL="0" indent="0">
              <a:buNone/>
            </a:pPr>
            <a:r>
              <a:rPr lang="en-US" b="1" dirty="0"/>
              <a:t> ii)State entrepreneurs:-</a:t>
            </a:r>
            <a:r>
              <a:rPr lang="en-US" dirty="0"/>
              <a:t> means the trading or industrial venture undertaken by the state or the government itself.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iii)Joint entrepreneurs:- </a:t>
            </a:r>
            <a:r>
              <a:rPr lang="en-US" dirty="0"/>
              <a:t>the combination of private and government entrepreneurs.</a:t>
            </a:r>
          </a:p>
        </p:txBody>
      </p:sp>
    </p:spTree>
    <p:extLst>
      <p:ext uri="{BB962C8B-B14F-4D97-AF65-F5344CB8AC3E}">
        <p14:creationId xmlns:p14="http://schemas.microsoft.com/office/powerpoint/2010/main" val="368025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i="1" dirty="0">
                <a:solidFill>
                  <a:schemeClr val="tx2"/>
                </a:solidFill>
              </a:rPr>
              <a:t>OTHER CLASSIFICATIONS </a:t>
            </a:r>
            <a:r>
              <a:rPr lang="en-US" b="1" dirty="0">
                <a:solidFill>
                  <a:schemeClr val="tx2"/>
                </a:solidFill>
              </a:rPr>
              <a:t>6)ACCORDING TO GENDER AND AGE</a:t>
            </a:r>
            <a:r>
              <a:rPr lang="en-US" dirty="0">
                <a:solidFill>
                  <a:schemeClr val="tx2"/>
                </a:solidFill>
              </a:rPr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n-US" b="1" dirty="0"/>
              <a:t>Man entrepreneurs</a:t>
            </a:r>
          </a:p>
          <a:p>
            <a:pPr marL="514350" indent="-514350">
              <a:buFont typeface="+mj-lt"/>
              <a:buAutoNum type="romanUcPeriod"/>
            </a:pPr>
            <a:r>
              <a:rPr lang="en-US" b="1" dirty="0"/>
              <a:t>Women entrepreneurs </a:t>
            </a:r>
          </a:p>
          <a:p>
            <a:pPr marL="514350" indent="-514350">
              <a:buFont typeface="+mj-lt"/>
              <a:buAutoNum type="romanUcPeriod"/>
            </a:pPr>
            <a:r>
              <a:rPr lang="en-US" b="1" dirty="0"/>
              <a:t>Young entrepreneurs</a:t>
            </a:r>
          </a:p>
          <a:p>
            <a:pPr marL="514350" indent="-514350">
              <a:buFont typeface="+mj-lt"/>
              <a:buAutoNum type="romanUcPeriod"/>
            </a:pPr>
            <a:r>
              <a:rPr lang="en-US" b="1" dirty="0"/>
              <a:t>Old entrepreneurs </a:t>
            </a:r>
          </a:p>
          <a:p>
            <a:pPr marL="514350" indent="-514350">
              <a:buFont typeface="+mj-lt"/>
              <a:buAutoNum type="romanUcPeriod"/>
            </a:pPr>
            <a:r>
              <a:rPr lang="en-US" b="1" dirty="0"/>
              <a:t>Middle-aged entrepreneurs </a:t>
            </a:r>
          </a:p>
        </p:txBody>
      </p:sp>
    </p:spTree>
    <p:extLst>
      <p:ext uri="{BB962C8B-B14F-4D97-AF65-F5344CB8AC3E}">
        <p14:creationId xmlns:p14="http://schemas.microsoft.com/office/powerpoint/2010/main" val="3335420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7)ACCORDING TO AREA </a:t>
            </a:r>
            <a:br>
              <a:rPr lang="en-US" b="1" dirty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b="1" dirty="0"/>
              <a:t>i)Urban entrepreneurs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ii)Rural entrepreneurs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93956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8)ACCORDING TO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 i)Large scale entrepreneurs </a:t>
            </a:r>
          </a:p>
          <a:p>
            <a:pPr marL="0" indent="0">
              <a:buNone/>
            </a:pPr>
            <a:r>
              <a:rPr lang="fr-FR" b="1" dirty="0"/>
              <a:t>ii)Medium scale entrepreneurs</a:t>
            </a:r>
          </a:p>
          <a:p>
            <a:pPr marL="0" indent="0">
              <a:buNone/>
            </a:pPr>
            <a:r>
              <a:rPr lang="fr-FR" b="1" dirty="0"/>
              <a:t> iii)Small scale entrepreneurs</a:t>
            </a:r>
          </a:p>
          <a:p>
            <a:pPr marL="0" indent="0">
              <a:buNone/>
            </a:pPr>
            <a:r>
              <a:rPr lang="fr-FR" b="1" dirty="0"/>
              <a:t> iv)</a:t>
            </a:r>
            <a:r>
              <a:rPr lang="fr-FR" b="1" dirty="0" err="1"/>
              <a:t>Tiny</a:t>
            </a:r>
            <a:r>
              <a:rPr lang="fr-FR" b="1" dirty="0"/>
              <a:t> scale entrepreneurs</a:t>
            </a:r>
          </a:p>
          <a:p>
            <a:pPr marL="0" indent="0">
              <a:buNone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343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chemeClr val="tx2"/>
                </a:solidFill>
              </a:rPr>
              <a:t>9)OTHERS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 i</a:t>
            </a:r>
            <a:r>
              <a:rPr lang="fr-FR" b="1" dirty="0"/>
              <a:t>)   Spiritual Entrepreneur</a:t>
            </a:r>
          </a:p>
          <a:p>
            <a:pPr marL="0" indent="0">
              <a:buNone/>
            </a:pPr>
            <a:r>
              <a:rPr lang="fr-FR" b="1" dirty="0"/>
              <a:t>  ii)  Social entrepreneurs</a:t>
            </a:r>
          </a:p>
          <a:p>
            <a:pPr marL="0" indent="0">
              <a:buNone/>
            </a:pPr>
            <a:r>
              <a:rPr lang="fr-FR" b="1" dirty="0"/>
              <a:t>  iii) </a:t>
            </a:r>
            <a:r>
              <a:rPr lang="fr-FR" b="1" dirty="0" err="1"/>
              <a:t>Edupreneurs</a:t>
            </a:r>
            <a:br>
              <a:rPr lang="en-US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4704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It is often said that “economy is the effect for which entrepreneurship is the cause". </a:t>
            </a:r>
          </a:p>
          <a:p>
            <a:r>
              <a:rPr lang="en-US" dirty="0"/>
              <a:t>The development of economy is usually associated with its industrial development. </a:t>
            </a:r>
          </a:p>
          <a:p>
            <a:r>
              <a:rPr lang="en-US" dirty="0"/>
              <a:t>An entrepreneur is a person who organizes the factors of productions-land, </a:t>
            </a:r>
            <a:r>
              <a:rPr lang="en-US" dirty="0" err="1"/>
              <a:t>labour</a:t>
            </a:r>
            <a:r>
              <a:rPr lang="en-US" dirty="0"/>
              <a:t> and capital, and establish a business venture and carries out the operations in the business in a profitable manner along with generating the employment opportunities for others in his/her habitat.</a:t>
            </a:r>
          </a:p>
        </p:txBody>
      </p:sp>
    </p:spTree>
    <p:extLst>
      <p:ext uri="{BB962C8B-B14F-4D97-AF65-F5344CB8AC3E}">
        <p14:creationId xmlns:p14="http://schemas.microsoft.com/office/powerpoint/2010/main" val="816477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19</TotalTime>
  <Words>610</Words>
  <Application>Microsoft Office PowerPoint</Application>
  <PresentationFormat>On-screen Show (4:3)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 Narrow</vt:lpstr>
      <vt:lpstr>Brush Script MT</vt:lpstr>
      <vt:lpstr>Constantia</vt:lpstr>
      <vt:lpstr>Franklin Gothic Book</vt:lpstr>
      <vt:lpstr>Rage Italic</vt:lpstr>
      <vt:lpstr>Pushpin</vt:lpstr>
      <vt:lpstr>TYPES OF ENTREPRENEURS</vt:lpstr>
      <vt:lpstr>ENTREPRENEUR</vt:lpstr>
      <vt:lpstr>PowerPoint Presentation</vt:lpstr>
      <vt:lpstr>PowerPoint Presentation</vt:lpstr>
      <vt:lpstr>1)ACCORDING TO THE TYPE OF BUSINESS</vt:lpstr>
      <vt:lpstr>PowerPoint Presentation</vt:lpstr>
      <vt:lpstr>2)ON THE BASIS OF STAGES OF DEVELOPMENT</vt:lpstr>
      <vt:lpstr>PowerPoint Presentation</vt:lpstr>
      <vt:lpstr>3)ON THE BASIS OF MOTIVATION</vt:lpstr>
      <vt:lpstr>4) ON THE BASIS OF TECHNOLOGY</vt:lpstr>
      <vt:lpstr>5)ON THE BASIS OF CAPITAL OWNERSHIP </vt:lpstr>
      <vt:lpstr>OTHER CLASSIFICATIONS 6)ACCORDING TO GENDER AND AGE </vt:lpstr>
      <vt:lpstr>7)ACCORDING TO AREA  </vt:lpstr>
      <vt:lpstr>8)ACCORDING TO SCALE</vt:lpstr>
      <vt:lpstr>9)OTHERS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Aaryan</dc:creator>
  <cp:lastModifiedBy>Rachanaa Datey</cp:lastModifiedBy>
  <cp:revision>10</cp:revision>
  <dcterms:created xsi:type="dcterms:W3CDTF">2006-08-16T00:00:00Z</dcterms:created>
  <dcterms:modified xsi:type="dcterms:W3CDTF">2024-12-02T09:22:39Z</dcterms:modified>
</cp:coreProperties>
</file>