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84" r:id="rId5"/>
    <p:sldId id="285" r:id="rId6"/>
    <p:sldId id="288"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82" r:id="rId23"/>
    <p:sldId id="283" r:id="rId24"/>
    <p:sldId id="279" r:id="rId25"/>
    <p:sldId id="280" r:id="rId26"/>
    <p:sldId id="275" r:id="rId27"/>
    <p:sldId id="281" r:id="rId28"/>
    <p:sldId id="276" r:id="rId29"/>
    <p:sldId id="277" r:id="rId30"/>
    <p:sldId id="27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4" d="100"/>
          <a:sy n="54" d="100"/>
        </p:scale>
        <p:origin x="21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_rels/data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ata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AFB17D-B888-4BA7-BE3A-A5A2475ACAC6}"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D42B0A73-6045-47D7-802F-1D12339B22B1}">
      <dgm:prSet/>
      <dgm:spPr/>
      <dgm:t>
        <a:bodyPr/>
        <a:lstStyle/>
        <a:p>
          <a:r>
            <a:rPr lang="en-US"/>
            <a:t>The USD is the most traded currency in the world (being a part of over 85% of trades), which allows it to act as an unofficial reserve currency among other countries. </a:t>
          </a:r>
        </a:p>
      </dgm:t>
    </dgm:pt>
    <dgm:pt modelId="{9E549FB0-A19B-4BAF-A3C4-04587087D138}" type="parTrans" cxnId="{6789BD45-9204-4DB2-85F1-3D838D9613AF}">
      <dgm:prSet/>
      <dgm:spPr/>
      <dgm:t>
        <a:bodyPr/>
        <a:lstStyle/>
        <a:p>
          <a:endParaRPr lang="en-US"/>
        </a:p>
      </dgm:t>
    </dgm:pt>
    <dgm:pt modelId="{8C56453D-0181-4915-BFCC-5A6E270F8A4D}" type="sibTrans" cxnId="{6789BD45-9204-4DB2-85F1-3D838D9613AF}">
      <dgm:prSet/>
      <dgm:spPr/>
      <dgm:t>
        <a:bodyPr/>
        <a:lstStyle/>
        <a:p>
          <a:endParaRPr lang="en-US"/>
        </a:p>
      </dgm:t>
    </dgm:pt>
    <dgm:pt modelId="{FE2FCC88-BA06-4451-81D7-C1D79EFE9B5F}">
      <dgm:prSet/>
      <dgm:spPr/>
      <dgm:t>
        <a:bodyPr/>
        <a:lstStyle/>
        <a:p>
          <a:r>
            <a:rPr lang="en-US"/>
            <a:t>The Euro and Yen come as distant second and third. </a:t>
          </a:r>
        </a:p>
      </dgm:t>
    </dgm:pt>
    <dgm:pt modelId="{F01FD7F8-1C59-401C-8222-72C440529CF5}" type="parTrans" cxnId="{DBCE6B3D-A16D-496B-AF03-83229B4433A1}">
      <dgm:prSet/>
      <dgm:spPr/>
      <dgm:t>
        <a:bodyPr/>
        <a:lstStyle/>
        <a:p>
          <a:endParaRPr lang="en-US"/>
        </a:p>
      </dgm:t>
    </dgm:pt>
    <dgm:pt modelId="{3A79A433-D88B-43C1-A75C-E4FF526A4F06}" type="sibTrans" cxnId="{DBCE6B3D-A16D-496B-AF03-83229B4433A1}">
      <dgm:prSet/>
      <dgm:spPr/>
      <dgm:t>
        <a:bodyPr/>
        <a:lstStyle/>
        <a:p>
          <a:endParaRPr lang="en-US"/>
        </a:p>
      </dgm:t>
    </dgm:pt>
    <dgm:pt modelId="{A57D40D9-4EE7-44EF-84B4-9FDC4B95C9A6}" type="pres">
      <dgm:prSet presAssocID="{64AFB17D-B888-4BA7-BE3A-A5A2475ACAC6}" presName="linear" presStyleCnt="0">
        <dgm:presLayoutVars>
          <dgm:animLvl val="lvl"/>
          <dgm:resizeHandles val="exact"/>
        </dgm:presLayoutVars>
      </dgm:prSet>
      <dgm:spPr/>
    </dgm:pt>
    <dgm:pt modelId="{3E3A6D69-B4AD-4B4D-B1F7-0A9A4D77BB34}" type="pres">
      <dgm:prSet presAssocID="{D42B0A73-6045-47D7-802F-1D12339B22B1}" presName="parentText" presStyleLbl="node1" presStyleIdx="0" presStyleCnt="2">
        <dgm:presLayoutVars>
          <dgm:chMax val="0"/>
          <dgm:bulletEnabled val="1"/>
        </dgm:presLayoutVars>
      </dgm:prSet>
      <dgm:spPr/>
    </dgm:pt>
    <dgm:pt modelId="{54DD110E-B871-4140-8B96-E5A6A2B17C1B}" type="pres">
      <dgm:prSet presAssocID="{8C56453D-0181-4915-BFCC-5A6E270F8A4D}" presName="spacer" presStyleCnt="0"/>
      <dgm:spPr/>
    </dgm:pt>
    <dgm:pt modelId="{92A38D8A-145E-4352-A4D7-335DD00A16E9}" type="pres">
      <dgm:prSet presAssocID="{FE2FCC88-BA06-4451-81D7-C1D79EFE9B5F}" presName="parentText" presStyleLbl="node1" presStyleIdx="1" presStyleCnt="2">
        <dgm:presLayoutVars>
          <dgm:chMax val="0"/>
          <dgm:bulletEnabled val="1"/>
        </dgm:presLayoutVars>
      </dgm:prSet>
      <dgm:spPr/>
    </dgm:pt>
  </dgm:ptLst>
  <dgm:cxnLst>
    <dgm:cxn modelId="{DBCE6B3D-A16D-496B-AF03-83229B4433A1}" srcId="{64AFB17D-B888-4BA7-BE3A-A5A2475ACAC6}" destId="{FE2FCC88-BA06-4451-81D7-C1D79EFE9B5F}" srcOrd="1" destOrd="0" parTransId="{F01FD7F8-1C59-401C-8222-72C440529CF5}" sibTransId="{3A79A433-D88B-43C1-A75C-E4FF526A4F06}"/>
    <dgm:cxn modelId="{3248BF43-08D0-4FDB-AB53-6710841A5AE2}" type="presOf" srcId="{D42B0A73-6045-47D7-802F-1D12339B22B1}" destId="{3E3A6D69-B4AD-4B4D-B1F7-0A9A4D77BB34}" srcOrd="0" destOrd="0" presId="urn:microsoft.com/office/officeart/2005/8/layout/vList2"/>
    <dgm:cxn modelId="{6789BD45-9204-4DB2-85F1-3D838D9613AF}" srcId="{64AFB17D-B888-4BA7-BE3A-A5A2475ACAC6}" destId="{D42B0A73-6045-47D7-802F-1D12339B22B1}" srcOrd="0" destOrd="0" parTransId="{9E549FB0-A19B-4BAF-A3C4-04587087D138}" sibTransId="{8C56453D-0181-4915-BFCC-5A6E270F8A4D}"/>
    <dgm:cxn modelId="{64BFF7C0-94DC-49E5-B31F-B5B146A400DB}" type="presOf" srcId="{64AFB17D-B888-4BA7-BE3A-A5A2475ACAC6}" destId="{A57D40D9-4EE7-44EF-84B4-9FDC4B95C9A6}" srcOrd="0" destOrd="0" presId="urn:microsoft.com/office/officeart/2005/8/layout/vList2"/>
    <dgm:cxn modelId="{10D2FFF9-BF73-4298-A93A-F158E986F5B1}" type="presOf" srcId="{FE2FCC88-BA06-4451-81D7-C1D79EFE9B5F}" destId="{92A38D8A-145E-4352-A4D7-335DD00A16E9}" srcOrd="0" destOrd="0" presId="urn:microsoft.com/office/officeart/2005/8/layout/vList2"/>
    <dgm:cxn modelId="{3DCC3646-C42F-466F-8619-7A44B0026D5A}" type="presParOf" srcId="{A57D40D9-4EE7-44EF-84B4-9FDC4B95C9A6}" destId="{3E3A6D69-B4AD-4B4D-B1F7-0A9A4D77BB34}" srcOrd="0" destOrd="0" presId="urn:microsoft.com/office/officeart/2005/8/layout/vList2"/>
    <dgm:cxn modelId="{C46E23AD-E579-417B-A7D6-30AAE0BC2F42}" type="presParOf" srcId="{A57D40D9-4EE7-44EF-84B4-9FDC4B95C9A6}" destId="{54DD110E-B871-4140-8B96-E5A6A2B17C1B}" srcOrd="1" destOrd="0" presId="urn:microsoft.com/office/officeart/2005/8/layout/vList2"/>
    <dgm:cxn modelId="{E43B6081-0B57-4E69-8CD6-49E15DED3F7A}" type="presParOf" srcId="{A57D40D9-4EE7-44EF-84B4-9FDC4B95C9A6}" destId="{92A38D8A-145E-4352-A4D7-335DD00A16E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FE7DB2-87A2-4DB4-A796-17B125F4D888}"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263E72C-01B6-463B-855E-D97A84AC2638}">
      <dgm:prSet custT="1"/>
      <dgm:spPr/>
      <dgm:t>
        <a:bodyPr/>
        <a:lstStyle/>
        <a:p>
          <a:r>
            <a:rPr lang="en-US" sz="2000" dirty="0"/>
            <a:t>Similar to the forward market, it’s regulated and happens on an official exchange. This reduces the risk.</a:t>
          </a:r>
        </a:p>
      </dgm:t>
    </dgm:pt>
    <dgm:pt modelId="{BE89E29C-241A-4934-B50D-DB96C616BB94}" type="parTrans" cxnId="{8B93F688-6053-40BA-BDA2-BD1372AB886A}">
      <dgm:prSet/>
      <dgm:spPr/>
      <dgm:t>
        <a:bodyPr/>
        <a:lstStyle/>
        <a:p>
          <a:endParaRPr lang="en-US"/>
        </a:p>
      </dgm:t>
    </dgm:pt>
    <dgm:pt modelId="{28DA4672-1794-48A2-A01F-669831721685}" type="sibTrans" cxnId="{8B93F688-6053-40BA-BDA2-BD1372AB886A}">
      <dgm:prSet/>
      <dgm:spPr/>
      <dgm:t>
        <a:bodyPr/>
        <a:lstStyle/>
        <a:p>
          <a:endParaRPr lang="en-US"/>
        </a:p>
      </dgm:t>
    </dgm:pt>
    <dgm:pt modelId="{3C483F8F-1323-4314-82F7-B471805211DD}">
      <dgm:prSet/>
      <dgm:spPr/>
      <dgm:t>
        <a:bodyPr/>
        <a:lstStyle/>
        <a:p>
          <a:r>
            <a:rPr lang="en-US" dirty="0"/>
            <a:t>People use futures contracts for hedging, too.</a:t>
          </a:r>
        </a:p>
      </dgm:t>
    </dgm:pt>
    <dgm:pt modelId="{7CEB80BE-63E2-47E7-8E7E-1F33A476049C}" type="parTrans" cxnId="{B8475256-127C-4DEB-B1B2-01F1978F9A78}">
      <dgm:prSet/>
      <dgm:spPr/>
      <dgm:t>
        <a:bodyPr/>
        <a:lstStyle/>
        <a:p>
          <a:endParaRPr lang="en-US"/>
        </a:p>
      </dgm:t>
    </dgm:pt>
    <dgm:pt modelId="{9397CFAD-9A32-49E4-936C-37B39E5509F5}" type="sibTrans" cxnId="{B8475256-127C-4DEB-B1B2-01F1978F9A78}">
      <dgm:prSet/>
      <dgm:spPr/>
      <dgm:t>
        <a:bodyPr/>
        <a:lstStyle/>
        <a:p>
          <a:endParaRPr lang="en-US"/>
        </a:p>
      </dgm:t>
    </dgm:pt>
    <dgm:pt modelId="{F72012B6-4988-4FE5-8B3A-5F428858B9CF}" type="pres">
      <dgm:prSet presAssocID="{B5FE7DB2-87A2-4DB4-A796-17B125F4D888}" presName="root" presStyleCnt="0">
        <dgm:presLayoutVars>
          <dgm:dir/>
          <dgm:resizeHandles val="exact"/>
        </dgm:presLayoutVars>
      </dgm:prSet>
      <dgm:spPr/>
    </dgm:pt>
    <dgm:pt modelId="{0DCD70DB-DB3D-43F0-AAA0-E058F96E71EA}" type="pres">
      <dgm:prSet presAssocID="{5263E72C-01B6-463B-855E-D97A84AC2638}" presName="compNode" presStyleCnt="0"/>
      <dgm:spPr/>
    </dgm:pt>
    <dgm:pt modelId="{A300AEEF-16AB-42EF-8A23-538F3646546A}" type="pres">
      <dgm:prSet presAssocID="{5263E72C-01B6-463B-855E-D97A84AC2638}"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ransfer"/>
        </a:ext>
      </dgm:extLst>
    </dgm:pt>
    <dgm:pt modelId="{F46FE1D8-7E22-477F-8B01-C196AB97771E}" type="pres">
      <dgm:prSet presAssocID="{5263E72C-01B6-463B-855E-D97A84AC2638}" presName="spaceRect" presStyleCnt="0"/>
      <dgm:spPr/>
    </dgm:pt>
    <dgm:pt modelId="{5D52AF96-6F2B-46CD-87AC-E522C82676C9}" type="pres">
      <dgm:prSet presAssocID="{5263E72C-01B6-463B-855E-D97A84AC2638}" presName="textRect" presStyleLbl="revTx" presStyleIdx="0" presStyleCnt="2" custScaleX="116946" custScaleY="117945">
        <dgm:presLayoutVars>
          <dgm:chMax val="1"/>
          <dgm:chPref val="1"/>
        </dgm:presLayoutVars>
      </dgm:prSet>
      <dgm:spPr/>
    </dgm:pt>
    <dgm:pt modelId="{889C2C97-CE11-474E-A795-73D3B3C50D0A}" type="pres">
      <dgm:prSet presAssocID="{28DA4672-1794-48A2-A01F-669831721685}" presName="sibTrans" presStyleCnt="0"/>
      <dgm:spPr/>
    </dgm:pt>
    <dgm:pt modelId="{A51C1EC9-4C33-46E6-BC59-C5DDA5CDB1FE}" type="pres">
      <dgm:prSet presAssocID="{3C483F8F-1323-4314-82F7-B471805211DD}" presName="compNode" presStyleCnt="0"/>
      <dgm:spPr/>
    </dgm:pt>
    <dgm:pt modelId="{00D59D26-ED85-469C-AABD-6BCA8848CC14}" type="pres">
      <dgm:prSet presAssocID="{3C483F8F-1323-4314-82F7-B471805211D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F298E754-4CE7-4463-A738-2D4AC772E5A5}" type="pres">
      <dgm:prSet presAssocID="{3C483F8F-1323-4314-82F7-B471805211DD}" presName="spaceRect" presStyleCnt="0"/>
      <dgm:spPr/>
    </dgm:pt>
    <dgm:pt modelId="{65A0670A-64FB-40CD-B3BD-558EA05FFCD0}" type="pres">
      <dgm:prSet presAssocID="{3C483F8F-1323-4314-82F7-B471805211DD}" presName="textRect" presStyleLbl="revTx" presStyleIdx="1" presStyleCnt="2">
        <dgm:presLayoutVars>
          <dgm:chMax val="1"/>
          <dgm:chPref val="1"/>
        </dgm:presLayoutVars>
      </dgm:prSet>
      <dgm:spPr/>
    </dgm:pt>
  </dgm:ptLst>
  <dgm:cxnLst>
    <dgm:cxn modelId="{5DD4270A-8824-46B1-9C63-58289D489AE8}" type="presOf" srcId="{5263E72C-01B6-463B-855E-D97A84AC2638}" destId="{5D52AF96-6F2B-46CD-87AC-E522C82676C9}" srcOrd="0" destOrd="0" presId="urn:microsoft.com/office/officeart/2018/2/layout/IconLabelList"/>
    <dgm:cxn modelId="{4FE69169-372C-439B-AB38-BFC5111BE931}" type="presOf" srcId="{3C483F8F-1323-4314-82F7-B471805211DD}" destId="{65A0670A-64FB-40CD-B3BD-558EA05FFCD0}" srcOrd="0" destOrd="0" presId="urn:microsoft.com/office/officeart/2018/2/layout/IconLabelList"/>
    <dgm:cxn modelId="{B8475256-127C-4DEB-B1B2-01F1978F9A78}" srcId="{B5FE7DB2-87A2-4DB4-A796-17B125F4D888}" destId="{3C483F8F-1323-4314-82F7-B471805211DD}" srcOrd="1" destOrd="0" parTransId="{7CEB80BE-63E2-47E7-8E7E-1F33A476049C}" sibTransId="{9397CFAD-9A32-49E4-936C-37B39E5509F5}"/>
    <dgm:cxn modelId="{8B93F688-6053-40BA-BDA2-BD1372AB886A}" srcId="{B5FE7DB2-87A2-4DB4-A796-17B125F4D888}" destId="{5263E72C-01B6-463B-855E-D97A84AC2638}" srcOrd="0" destOrd="0" parTransId="{BE89E29C-241A-4934-B50D-DB96C616BB94}" sibTransId="{28DA4672-1794-48A2-A01F-669831721685}"/>
    <dgm:cxn modelId="{6931FDE4-D413-4BDC-A2C6-5299C27BBFA3}" type="presOf" srcId="{B5FE7DB2-87A2-4DB4-A796-17B125F4D888}" destId="{F72012B6-4988-4FE5-8B3A-5F428858B9CF}" srcOrd="0" destOrd="0" presId="urn:microsoft.com/office/officeart/2018/2/layout/IconLabelList"/>
    <dgm:cxn modelId="{E19E78D8-AB9A-4E28-B368-79C02EA97BB0}" type="presParOf" srcId="{F72012B6-4988-4FE5-8B3A-5F428858B9CF}" destId="{0DCD70DB-DB3D-43F0-AAA0-E058F96E71EA}" srcOrd="0" destOrd="0" presId="urn:microsoft.com/office/officeart/2018/2/layout/IconLabelList"/>
    <dgm:cxn modelId="{267FBFA6-9772-424C-B16C-AC589B7A82E0}" type="presParOf" srcId="{0DCD70DB-DB3D-43F0-AAA0-E058F96E71EA}" destId="{A300AEEF-16AB-42EF-8A23-538F3646546A}" srcOrd="0" destOrd="0" presId="urn:microsoft.com/office/officeart/2018/2/layout/IconLabelList"/>
    <dgm:cxn modelId="{09AE98B2-1B4F-488E-8173-98E5A1FE6673}" type="presParOf" srcId="{0DCD70DB-DB3D-43F0-AAA0-E058F96E71EA}" destId="{F46FE1D8-7E22-477F-8B01-C196AB97771E}" srcOrd="1" destOrd="0" presId="urn:microsoft.com/office/officeart/2018/2/layout/IconLabelList"/>
    <dgm:cxn modelId="{677BD30F-4A34-49BD-91D5-598FF8026F5E}" type="presParOf" srcId="{0DCD70DB-DB3D-43F0-AAA0-E058F96E71EA}" destId="{5D52AF96-6F2B-46CD-87AC-E522C82676C9}" srcOrd="2" destOrd="0" presId="urn:microsoft.com/office/officeart/2018/2/layout/IconLabelList"/>
    <dgm:cxn modelId="{50F1FB73-92A5-46FD-97A1-7D126A78B63B}" type="presParOf" srcId="{F72012B6-4988-4FE5-8B3A-5F428858B9CF}" destId="{889C2C97-CE11-474E-A795-73D3B3C50D0A}" srcOrd="1" destOrd="0" presId="urn:microsoft.com/office/officeart/2018/2/layout/IconLabelList"/>
    <dgm:cxn modelId="{10774858-B871-45EB-8791-9EA86D4CF4A0}" type="presParOf" srcId="{F72012B6-4988-4FE5-8B3A-5F428858B9CF}" destId="{A51C1EC9-4C33-46E6-BC59-C5DDA5CDB1FE}" srcOrd="2" destOrd="0" presId="urn:microsoft.com/office/officeart/2018/2/layout/IconLabelList"/>
    <dgm:cxn modelId="{CAC40BC5-41DA-4797-99CE-B6F9399330B6}" type="presParOf" srcId="{A51C1EC9-4C33-46E6-BC59-C5DDA5CDB1FE}" destId="{00D59D26-ED85-469C-AABD-6BCA8848CC14}" srcOrd="0" destOrd="0" presId="urn:microsoft.com/office/officeart/2018/2/layout/IconLabelList"/>
    <dgm:cxn modelId="{4B1BBC86-2437-40F2-85D0-4F1994B32F4C}" type="presParOf" srcId="{A51C1EC9-4C33-46E6-BC59-C5DDA5CDB1FE}" destId="{F298E754-4CE7-4463-A738-2D4AC772E5A5}" srcOrd="1" destOrd="0" presId="urn:microsoft.com/office/officeart/2018/2/layout/IconLabelList"/>
    <dgm:cxn modelId="{D4E6D422-9F56-4F38-85CF-B766255A390F}" type="presParOf" srcId="{A51C1EC9-4C33-46E6-BC59-C5DDA5CDB1FE}" destId="{65A0670A-64FB-40CD-B3BD-558EA05FFCD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E2AEFB-6172-4960-8F26-2130C7AA758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639EDB8-A2DB-400B-B89E-3F16DD6E41D9}">
      <dgm:prSet/>
      <dgm:spPr/>
      <dgm:t>
        <a:bodyPr/>
        <a:lstStyle/>
        <a:p>
          <a:r>
            <a:rPr lang="en-US"/>
            <a:t>Unlike other markets, there are fewer rules, so investors aren’t held to the same strict standards and regulations.</a:t>
          </a:r>
        </a:p>
      </dgm:t>
    </dgm:pt>
    <dgm:pt modelId="{830E699B-E45B-4126-82E0-EF440BEAC833}" type="parTrans" cxnId="{690B1D75-9798-45D0-A75D-4AD267E38CF2}">
      <dgm:prSet/>
      <dgm:spPr/>
      <dgm:t>
        <a:bodyPr/>
        <a:lstStyle/>
        <a:p>
          <a:endParaRPr lang="en-US"/>
        </a:p>
      </dgm:t>
    </dgm:pt>
    <dgm:pt modelId="{715CEA4A-6F6B-436F-B208-4FE545EDE348}" type="sibTrans" cxnId="{690B1D75-9798-45D0-A75D-4AD267E38CF2}">
      <dgm:prSet/>
      <dgm:spPr/>
      <dgm:t>
        <a:bodyPr/>
        <a:lstStyle/>
        <a:p>
          <a:endParaRPr lang="en-US"/>
        </a:p>
      </dgm:t>
    </dgm:pt>
    <dgm:pt modelId="{92951A3C-1FD4-4606-80C2-521C76A1A17C}">
      <dgm:prSet/>
      <dgm:spPr/>
      <dgm:t>
        <a:bodyPr/>
        <a:lstStyle/>
        <a:p>
          <a:r>
            <a:rPr lang="en-US"/>
            <a:t>Forex markets are not regulated by clearing houses or central bodies.</a:t>
          </a:r>
        </a:p>
      </dgm:t>
    </dgm:pt>
    <dgm:pt modelId="{FE867B42-137B-47B1-B1F9-246E36C164A6}" type="parTrans" cxnId="{2D299624-CFFE-4968-999F-E975BF782E2F}">
      <dgm:prSet/>
      <dgm:spPr/>
      <dgm:t>
        <a:bodyPr/>
        <a:lstStyle/>
        <a:p>
          <a:endParaRPr lang="en-US"/>
        </a:p>
      </dgm:t>
    </dgm:pt>
    <dgm:pt modelId="{E5511D77-21BB-46B8-BFE5-827C974DD66B}" type="sibTrans" cxnId="{2D299624-CFFE-4968-999F-E975BF782E2F}">
      <dgm:prSet/>
      <dgm:spPr/>
      <dgm:t>
        <a:bodyPr/>
        <a:lstStyle/>
        <a:p>
          <a:endParaRPr lang="en-US"/>
        </a:p>
      </dgm:t>
    </dgm:pt>
    <dgm:pt modelId="{08040CDA-4ECF-4605-8E2D-7ECA4FE62EBF}">
      <dgm:prSet/>
      <dgm:spPr/>
      <dgm:t>
        <a:bodyPr/>
        <a:lstStyle/>
        <a:p>
          <a:r>
            <a:rPr lang="en-US"/>
            <a:t>Investors will not have to pay traditional fees or commissions like they would on another platform.</a:t>
          </a:r>
        </a:p>
      </dgm:t>
    </dgm:pt>
    <dgm:pt modelId="{8F1C4CD8-30F4-496D-8D13-029E58E83C0D}" type="parTrans" cxnId="{93FB8BBB-FC9A-477E-B72C-B78CA395B464}">
      <dgm:prSet/>
      <dgm:spPr/>
      <dgm:t>
        <a:bodyPr/>
        <a:lstStyle/>
        <a:p>
          <a:endParaRPr lang="en-US"/>
        </a:p>
      </dgm:t>
    </dgm:pt>
    <dgm:pt modelId="{44D5FCBD-3072-4CB8-9B71-FF6925EDA49B}" type="sibTrans" cxnId="{93FB8BBB-FC9A-477E-B72C-B78CA395B464}">
      <dgm:prSet/>
      <dgm:spPr/>
      <dgm:t>
        <a:bodyPr/>
        <a:lstStyle/>
        <a:p>
          <a:endParaRPr lang="en-US"/>
        </a:p>
      </dgm:t>
    </dgm:pt>
    <dgm:pt modelId="{A6F4346F-1318-4232-9F53-6DD5297E01AA}" type="pres">
      <dgm:prSet presAssocID="{67E2AEFB-6172-4960-8F26-2130C7AA7588}" presName="root" presStyleCnt="0">
        <dgm:presLayoutVars>
          <dgm:dir/>
          <dgm:resizeHandles val="exact"/>
        </dgm:presLayoutVars>
      </dgm:prSet>
      <dgm:spPr/>
    </dgm:pt>
    <dgm:pt modelId="{EBBF6CBE-9377-42BB-8337-6871344C4D8F}" type="pres">
      <dgm:prSet presAssocID="{A639EDB8-A2DB-400B-B89E-3F16DD6E41D9}" presName="compNode" presStyleCnt="0"/>
      <dgm:spPr/>
    </dgm:pt>
    <dgm:pt modelId="{D0F1A5EB-FE85-44E4-8DB4-23CA2FBF10B4}" type="pres">
      <dgm:prSet presAssocID="{A639EDB8-A2DB-400B-B89E-3F16DD6E41D9}" presName="bgRect" presStyleLbl="bgShp" presStyleIdx="0" presStyleCnt="3"/>
      <dgm:spPr/>
    </dgm:pt>
    <dgm:pt modelId="{0677E8D6-43D1-4E0C-809E-5F0D51B00CF1}" type="pres">
      <dgm:prSet presAssocID="{A639EDB8-A2DB-400B-B89E-3F16DD6E41D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646899E3-E722-4CFB-9EF5-C1F38BFD2B24}" type="pres">
      <dgm:prSet presAssocID="{A639EDB8-A2DB-400B-B89E-3F16DD6E41D9}" presName="spaceRect" presStyleCnt="0"/>
      <dgm:spPr/>
    </dgm:pt>
    <dgm:pt modelId="{F0A0CD79-A929-499D-BD93-534E4C38121C}" type="pres">
      <dgm:prSet presAssocID="{A639EDB8-A2DB-400B-B89E-3F16DD6E41D9}" presName="parTx" presStyleLbl="revTx" presStyleIdx="0" presStyleCnt="3">
        <dgm:presLayoutVars>
          <dgm:chMax val="0"/>
          <dgm:chPref val="0"/>
        </dgm:presLayoutVars>
      </dgm:prSet>
      <dgm:spPr/>
    </dgm:pt>
    <dgm:pt modelId="{9C96AFD3-AEAD-42AB-8FD1-81816BF3C035}" type="pres">
      <dgm:prSet presAssocID="{715CEA4A-6F6B-436F-B208-4FE545EDE348}" presName="sibTrans" presStyleCnt="0"/>
      <dgm:spPr/>
    </dgm:pt>
    <dgm:pt modelId="{1BD5B92E-0853-4608-9A16-5D0B6DE8CEEA}" type="pres">
      <dgm:prSet presAssocID="{92951A3C-1FD4-4606-80C2-521C76A1A17C}" presName="compNode" presStyleCnt="0"/>
      <dgm:spPr/>
    </dgm:pt>
    <dgm:pt modelId="{0EB115F6-919F-47C7-AEB3-E6559B4402D8}" type="pres">
      <dgm:prSet presAssocID="{92951A3C-1FD4-4606-80C2-521C76A1A17C}" presName="bgRect" presStyleLbl="bgShp" presStyleIdx="1" presStyleCnt="3"/>
      <dgm:spPr/>
    </dgm:pt>
    <dgm:pt modelId="{1BF6F786-D50B-4012-B5C0-8E61DB6BE395}" type="pres">
      <dgm:prSet presAssocID="{92951A3C-1FD4-4606-80C2-521C76A1A17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nk"/>
        </a:ext>
      </dgm:extLst>
    </dgm:pt>
    <dgm:pt modelId="{DBEAAC39-713C-4C21-8D2B-A0C92953C65C}" type="pres">
      <dgm:prSet presAssocID="{92951A3C-1FD4-4606-80C2-521C76A1A17C}" presName="spaceRect" presStyleCnt="0"/>
      <dgm:spPr/>
    </dgm:pt>
    <dgm:pt modelId="{9F1384D8-5C14-486B-8A5E-DAEA83687197}" type="pres">
      <dgm:prSet presAssocID="{92951A3C-1FD4-4606-80C2-521C76A1A17C}" presName="parTx" presStyleLbl="revTx" presStyleIdx="1" presStyleCnt="3">
        <dgm:presLayoutVars>
          <dgm:chMax val="0"/>
          <dgm:chPref val="0"/>
        </dgm:presLayoutVars>
      </dgm:prSet>
      <dgm:spPr/>
    </dgm:pt>
    <dgm:pt modelId="{854CDD89-EE60-455A-B5AF-D3A1BFCC62A5}" type="pres">
      <dgm:prSet presAssocID="{E5511D77-21BB-46B8-BFE5-827C974DD66B}" presName="sibTrans" presStyleCnt="0"/>
      <dgm:spPr/>
    </dgm:pt>
    <dgm:pt modelId="{2655085B-BC5F-4E76-91FF-57FDA64B5C64}" type="pres">
      <dgm:prSet presAssocID="{08040CDA-4ECF-4605-8E2D-7ECA4FE62EBF}" presName="compNode" presStyleCnt="0"/>
      <dgm:spPr/>
    </dgm:pt>
    <dgm:pt modelId="{14B7A1CB-F9DC-46CB-A985-8CD1DDD6F315}" type="pres">
      <dgm:prSet presAssocID="{08040CDA-4ECF-4605-8E2D-7ECA4FE62EBF}" presName="bgRect" presStyleLbl="bgShp" presStyleIdx="2" presStyleCnt="3"/>
      <dgm:spPr/>
    </dgm:pt>
    <dgm:pt modelId="{663F4570-A3E2-45FD-8CDF-20BC1F5D6F59}" type="pres">
      <dgm:prSet presAssocID="{08040CDA-4ECF-4605-8E2D-7ECA4FE62EB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FC2CA4D9-C8A7-423F-A497-ADA867A5F6E5}" type="pres">
      <dgm:prSet presAssocID="{08040CDA-4ECF-4605-8E2D-7ECA4FE62EBF}" presName="spaceRect" presStyleCnt="0"/>
      <dgm:spPr/>
    </dgm:pt>
    <dgm:pt modelId="{94B4A2BF-3A5F-4BF1-A84C-C5714397F5F7}" type="pres">
      <dgm:prSet presAssocID="{08040CDA-4ECF-4605-8E2D-7ECA4FE62EBF}" presName="parTx" presStyleLbl="revTx" presStyleIdx="2" presStyleCnt="3">
        <dgm:presLayoutVars>
          <dgm:chMax val="0"/>
          <dgm:chPref val="0"/>
        </dgm:presLayoutVars>
      </dgm:prSet>
      <dgm:spPr/>
    </dgm:pt>
  </dgm:ptLst>
  <dgm:cxnLst>
    <dgm:cxn modelId="{2D299624-CFFE-4968-999F-E975BF782E2F}" srcId="{67E2AEFB-6172-4960-8F26-2130C7AA7588}" destId="{92951A3C-1FD4-4606-80C2-521C76A1A17C}" srcOrd="1" destOrd="0" parTransId="{FE867B42-137B-47B1-B1F9-246E36C164A6}" sibTransId="{E5511D77-21BB-46B8-BFE5-827C974DD66B}"/>
    <dgm:cxn modelId="{8925E225-C036-4C02-8AB6-C6884C0467CA}" type="presOf" srcId="{A639EDB8-A2DB-400B-B89E-3F16DD6E41D9}" destId="{F0A0CD79-A929-499D-BD93-534E4C38121C}" srcOrd="0" destOrd="0" presId="urn:microsoft.com/office/officeart/2018/2/layout/IconVerticalSolidList"/>
    <dgm:cxn modelId="{9BEF132D-7095-4546-B269-87F5C762D0C6}" type="presOf" srcId="{08040CDA-4ECF-4605-8E2D-7ECA4FE62EBF}" destId="{94B4A2BF-3A5F-4BF1-A84C-C5714397F5F7}" srcOrd="0" destOrd="0" presId="urn:microsoft.com/office/officeart/2018/2/layout/IconVerticalSolidList"/>
    <dgm:cxn modelId="{7CDDC067-1A2D-493B-806E-4FC68C16F55C}" type="presOf" srcId="{92951A3C-1FD4-4606-80C2-521C76A1A17C}" destId="{9F1384D8-5C14-486B-8A5E-DAEA83687197}" srcOrd="0" destOrd="0" presId="urn:microsoft.com/office/officeart/2018/2/layout/IconVerticalSolidList"/>
    <dgm:cxn modelId="{690B1D75-9798-45D0-A75D-4AD267E38CF2}" srcId="{67E2AEFB-6172-4960-8F26-2130C7AA7588}" destId="{A639EDB8-A2DB-400B-B89E-3F16DD6E41D9}" srcOrd="0" destOrd="0" parTransId="{830E699B-E45B-4126-82E0-EF440BEAC833}" sibTransId="{715CEA4A-6F6B-436F-B208-4FE545EDE348}"/>
    <dgm:cxn modelId="{9C9947A5-2E1E-4FEF-85BB-FF3D3166A056}" type="presOf" srcId="{67E2AEFB-6172-4960-8F26-2130C7AA7588}" destId="{A6F4346F-1318-4232-9F53-6DD5297E01AA}" srcOrd="0" destOrd="0" presId="urn:microsoft.com/office/officeart/2018/2/layout/IconVerticalSolidList"/>
    <dgm:cxn modelId="{93FB8BBB-FC9A-477E-B72C-B78CA395B464}" srcId="{67E2AEFB-6172-4960-8F26-2130C7AA7588}" destId="{08040CDA-4ECF-4605-8E2D-7ECA4FE62EBF}" srcOrd="2" destOrd="0" parTransId="{8F1C4CD8-30F4-496D-8D13-029E58E83C0D}" sibTransId="{44D5FCBD-3072-4CB8-9B71-FF6925EDA49B}"/>
    <dgm:cxn modelId="{9307A1C8-7007-4F34-9E37-6A8143421431}" type="presParOf" srcId="{A6F4346F-1318-4232-9F53-6DD5297E01AA}" destId="{EBBF6CBE-9377-42BB-8337-6871344C4D8F}" srcOrd="0" destOrd="0" presId="urn:microsoft.com/office/officeart/2018/2/layout/IconVerticalSolidList"/>
    <dgm:cxn modelId="{4259473A-2473-4FBC-B633-F3BB6E1172EE}" type="presParOf" srcId="{EBBF6CBE-9377-42BB-8337-6871344C4D8F}" destId="{D0F1A5EB-FE85-44E4-8DB4-23CA2FBF10B4}" srcOrd="0" destOrd="0" presId="urn:microsoft.com/office/officeart/2018/2/layout/IconVerticalSolidList"/>
    <dgm:cxn modelId="{E62DC880-CB3D-4B97-8BE6-23FB5F6CD376}" type="presParOf" srcId="{EBBF6CBE-9377-42BB-8337-6871344C4D8F}" destId="{0677E8D6-43D1-4E0C-809E-5F0D51B00CF1}" srcOrd="1" destOrd="0" presId="urn:microsoft.com/office/officeart/2018/2/layout/IconVerticalSolidList"/>
    <dgm:cxn modelId="{94278AFD-A391-4E73-8224-D29FE16F5727}" type="presParOf" srcId="{EBBF6CBE-9377-42BB-8337-6871344C4D8F}" destId="{646899E3-E722-4CFB-9EF5-C1F38BFD2B24}" srcOrd="2" destOrd="0" presId="urn:microsoft.com/office/officeart/2018/2/layout/IconVerticalSolidList"/>
    <dgm:cxn modelId="{9A70D495-3553-4A76-9FB8-D5CB3109922C}" type="presParOf" srcId="{EBBF6CBE-9377-42BB-8337-6871344C4D8F}" destId="{F0A0CD79-A929-499D-BD93-534E4C38121C}" srcOrd="3" destOrd="0" presId="urn:microsoft.com/office/officeart/2018/2/layout/IconVerticalSolidList"/>
    <dgm:cxn modelId="{A0BE441D-175A-4F70-827C-5FC750627203}" type="presParOf" srcId="{A6F4346F-1318-4232-9F53-6DD5297E01AA}" destId="{9C96AFD3-AEAD-42AB-8FD1-81816BF3C035}" srcOrd="1" destOrd="0" presId="urn:microsoft.com/office/officeart/2018/2/layout/IconVerticalSolidList"/>
    <dgm:cxn modelId="{AC6370AB-FEC4-43E9-90E6-BE511FD70E17}" type="presParOf" srcId="{A6F4346F-1318-4232-9F53-6DD5297E01AA}" destId="{1BD5B92E-0853-4608-9A16-5D0B6DE8CEEA}" srcOrd="2" destOrd="0" presId="urn:microsoft.com/office/officeart/2018/2/layout/IconVerticalSolidList"/>
    <dgm:cxn modelId="{17DD5380-B23C-475A-9CF3-D80B40790353}" type="presParOf" srcId="{1BD5B92E-0853-4608-9A16-5D0B6DE8CEEA}" destId="{0EB115F6-919F-47C7-AEB3-E6559B4402D8}" srcOrd="0" destOrd="0" presId="urn:microsoft.com/office/officeart/2018/2/layout/IconVerticalSolidList"/>
    <dgm:cxn modelId="{314526F8-37D3-466B-832B-080EB362B743}" type="presParOf" srcId="{1BD5B92E-0853-4608-9A16-5D0B6DE8CEEA}" destId="{1BF6F786-D50B-4012-B5C0-8E61DB6BE395}" srcOrd="1" destOrd="0" presId="urn:microsoft.com/office/officeart/2018/2/layout/IconVerticalSolidList"/>
    <dgm:cxn modelId="{B37E4166-626E-405C-8975-EFAAD965BB63}" type="presParOf" srcId="{1BD5B92E-0853-4608-9A16-5D0B6DE8CEEA}" destId="{DBEAAC39-713C-4C21-8D2B-A0C92953C65C}" srcOrd="2" destOrd="0" presId="urn:microsoft.com/office/officeart/2018/2/layout/IconVerticalSolidList"/>
    <dgm:cxn modelId="{922C8209-4F56-4DEA-BE9A-FEFE2B46E6D6}" type="presParOf" srcId="{1BD5B92E-0853-4608-9A16-5D0B6DE8CEEA}" destId="{9F1384D8-5C14-486B-8A5E-DAEA83687197}" srcOrd="3" destOrd="0" presId="urn:microsoft.com/office/officeart/2018/2/layout/IconVerticalSolidList"/>
    <dgm:cxn modelId="{94796D30-4215-4687-B68B-ED74F7211D1C}" type="presParOf" srcId="{A6F4346F-1318-4232-9F53-6DD5297E01AA}" destId="{854CDD89-EE60-455A-B5AF-D3A1BFCC62A5}" srcOrd="3" destOrd="0" presId="urn:microsoft.com/office/officeart/2018/2/layout/IconVerticalSolidList"/>
    <dgm:cxn modelId="{84EB54AF-B020-44D8-83EF-3F663980F0AB}" type="presParOf" srcId="{A6F4346F-1318-4232-9F53-6DD5297E01AA}" destId="{2655085B-BC5F-4E76-91FF-57FDA64B5C64}" srcOrd="4" destOrd="0" presId="urn:microsoft.com/office/officeart/2018/2/layout/IconVerticalSolidList"/>
    <dgm:cxn modelId="{9797EC54-D12F-477E-A850-487B0B9CF85A}" type="presParOf" srcId="{2655085B-BC5F-4E76-91FF-57FDA64B5C64}" destId="{14B7A1CB-F9DC-46CB-A985-8CD1DDD6F315}" srcOrd="0" destOrd="0" presId="urn:microsoft.com/office/officeart/2018/2/layout/IconVerticalSolidList"/>
    <dgm:cxn modelId="{D4C45614-00BA-44C2-BBD3-683FDF4DE004}" type="presParOf" srcId="{2655085B-BC5F-4E76-91FF-57FDA64B5C64}" destId="{663F4570-A3E2-45FD-8CDF-20BC1F5D6F59}" srcOrd="1" destOrd="0" presId="urn:microsoft.com/office/officeart/2018/2/layout/IconVerticalSolidList"/>
    <dgm:cxn modelId="{5C44D697-901B-4E4C-8F53-710F74E29FA7}" type="presParOf" srcId="{2655085B-BC5F-4E76-91FF-57FDA64B5C64}" destId="{FC2CA4D9-C8A7-423F-A497-ADA867A5F6E5}" srcOrd="2" destOrd="0" presId="urn:microsoft.com/office/officeart/2018/2/layout/IconVerticalSolidList"/>
    <dgm:cxn modelId="{21392AD2-BE6A-4BEA-9F17-2D466934B1BD}" type="presParOf" srcId="{2655085B-BC5F-4E76-91FF-57FDA64B5C64}" destId="{94B4A2BF-3A5F-4BF1-A84C-C5714397F5F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DBBEC7-A976-4D98-BE51-4924E0F7CDE5}"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DC1A05AB-733D-4052-AB21-71E8A886FFB6}">
      <dgm:prSet/>
      <dgm:spPr/>
      <dgm:t>
        <a:bodyPr/>
        <a:lstStyle/>
        <a:p>
          <a:r>
            <a:rPr lang="en-US"/>
            <a:t>Traders can trade at any time of the day since the market is open 24 hours a day.</a:t>
          </a:r>
        </a:p>
      </dgm:t>
    </dgm:pt>
    <dgm:pt modelId="{28A8D655-A463-4780-955E-C46E3C8CF779}" type="parTrans" cxnId="{61F10B9B-7654-45CB-AC06-21DB84856EB2}">
      <dgm:prSet/>
      <dgm:spPr/>
      <dgm:t>
        <a:bodyPr/>
        <a:lstStyle/>
        <a:p>
          <a:endParaRPr lang="en-US"/>
        </a:p>
      </dgm:t>
    </dgm:pt>
    <dgm:pt modelId="{736553F9-6D82-49D1-86B1-5ED204FBCDA5}" type="sibTrans" cxnId="{61F10B9B-7654-45CB-AC06-21DB84856EB2}">
      <dgm:prSet/>
      <dgm:spPr/>
      <dgm:t>
        <a:bodyPr/>
        <a:lstStyle/>
        <a:p>
          <a:endParaRPr lang="en-US"/>
        </a:p>
      </dgm:t>
    </dgm:pt>
    <dgm:pt modelId="{AE45CC4A-DF3F-47B6-8272-AB7439BF520F}">
      <dgm:prSet/>
      <dgm:spPr/>
      <dgm:t>
        <a:bodyPr/>
        <a:lstStyle/>
        <a:p>
          <a:r>
            <a:rPr lang="en-US"/>
            <a:t>Additionally, if you’re concerned about risk and reward, you can enter and exit whenever you want, and you can buy as much currency as you want based on your account balance and your broker’s leverage rules.</a:t>
          </a:r>
        </a:p>
      </dgm:t>
    </dgm:pt>
    <dgm:pt modelId="{9CA05E0B-E75B-42EE-8E60-8BCA07C5A429}" type="parTrans" cxnId="{F036D591-8757-46DE-891E-DC97F471D314}">
      <dgm:prSet/>
      <dgm:spPr/>
      <dgm:t>
        <a:bodyPr/>
        <a:lstStyle/>
        <a:p>
          <a:endParaRPr lang="en-US"/>
        </a:p>
      </dgm:t>
    </dgm:pt>
    <dgm:pt modelId="{08B35DEB-E4D7-48DB-A0E1-8658260D6A4F}" type="sibTrans" cxnId="{F036D591-8757-46DE-891E-DC97F471D314}">
      <dgm:prSet/>
      <dgm:spPr/>
      <dgm:t>
        <a:bodyPr/>
        <a:lstStyle/>
        <a:p>
          <a:endParaRPr lang="en-US"/>
        </a:p>
      </dgm:t>
    </dgm:pt>
    <dgm:pt modelId="{7C8495FC-A634-4899-9BC1-06EAA32E411E}" type="pres">
      <dgm:prSet presAssocID="{27DBBEC7-A976-4D98-BE51-4924E0F7CDE5}" presName="hierChild1" presStyleCnt="0">
        <dgm:presLayoutVars>
          <dgm:chPref val="1"/>
          <dgm:dir/>
          <dgm:animOne val="branch"/>
          <dgm:animLvl val="lvl"/>
          <dgm:resizeHandles/>
        </dgm:presLayoutVars>
      </dgm:prSet>
      <dgm:spPr/>
    </dgm:pt>
    <dgm:pt modelId="{A83D4814-D064-4BEB-A62D-532C3448532E}" type="pres">
      <dgm:prSet presAssocID="{DC1A05AB-733D-4052-AB21-71E8A886FFB6}" presName="hierRoot1" presStyleCnt="0"/>
      <dgm:spPr/>
    </dgm:pt>
    <dgm:pt modelId="{F0DB139F-F63C-40AE-8DC1-9338F7F33E3D}" type="pres">
      <dgm:prSet presAssocID="{DC1A05AB-733D-4052-AB21-71E8A886FFB6}" presName="composite" presStyleCnt="0"/>
      <dgm:spPr/>
    </dgm:pt>
    <dgm:pt modelId="{B741FDFB-4B28-43DF-96C0-6BE71BD3E543}" type="pres">
      <dgm:prSet presAssocID="{DC1A05AB-733D-4052-AB21-71E8A886FFB6}" presName="background" presStyleLbl="node0" presStyleIdx="0" presStyleCnt="2"/>
      <dgm:spPr/>
    </dgm:pt>
    <dgm:pt modelId="{E077296E-4F25-4D9B-835D-F04500A8B794}" type="pres">
      <dgm:prSet presAssocID="{DC1A05AB-733D-4052-AB21-71E8A886FFB6}" presName="text" presStyleLbl="fgAcc0" presStyleIdx="0" presStyleCnt="2">
        <dgm:presLayoutVars>
          <dgm:chPref val="3"/>
        </dgm:presLayoutVars>
      </dgm:prSet>
      <dgm:spPr/>
    </dgm:pt>
    <dgm:pt modelId="{65BE867D-CD7E-484D-B7FB-7DD036F01721}" type="pres">
      <dgm:prSet presAssocID="{DC1A05AB-733D-4052-AB21-71E8A886FFB6}" presName="hierChild2" presStyleCnt="0"/>
      <dgm:spPr/>
    </dgm:pt>
    <dgm:pt modelId="{D735B280-6B52-41C1-BBBC-B8D2386F6808}" type="pres">
      <dgm:prSet presAssocID="{AE45CC4A-DF3F-47B6-8272-AB7439BF520F}" presName="hierRoot1" presStyleCnt="0"/>
      <dgm:spPr/>
    </dgm:pt>
    <dgm:pt modelId="{29CACA1D-EB1A-4098-B34D-4750966EF8C3}" type="pres">
      <dgm:prSet presAssocID="{AE45CC4A-DF3F-47B6-8272-AB7439BF520F}" presName="composite" presStyleCnt="0"/>
      <dgm:spPr/>
    </dgm:pt>
    <dgm:pt modelId="{55857E25-F569-4531-9449-D3CC02EA75DD}" type="pres">
      <dgm:prSet presAssocID="{AE45CC4A-DF3F-47B6-8272-AB7439BF520F}" presName="background" presStyleLbl="node0" presStyleIdx="1" presStyleCnt="2"/>
      <dgm:spPr/>
    </dgm:pt>
    <dgm:pt modelId="{D36107D7-D074-4E81-B7F7-15D56C004E4C}" type="pres">
      <dgm:prSet presAssocID="{AE45CC4A-DF3F-47B6-8272-AB7439BF520F}" presName="text" presStyleLbl="fgAcc0" presStyleIdx="1" presStyleCnt="2">
        <dgm:presLayoutVars>
          <dgm:chPref val="3"/>
        </dgm:presLayoutVars>
      </dgm:prSet>
      <dgm:spPr/>
    </dgm:pt>
    <dgm:pt modelId="{DDE0AD76-A6CC-4EB7-868F-170060A350E2}" type="pres">
      <dgm:prSet presAssocID="{AE45CC4A-DF3F-47B6-8272-AB7439BF520F}" presName="hierChild2" presStyleCnt="0"/>
      <dgm:spPr/>
    </dgm:pt>
  </dgm:ptLst>
  <dgm:cxnLst>
    <dgm:cxn modelId="{BFE79328-1C12-4D58-AA9E-7A510596E748}" type="presOf" srcId="{27DBBEC7-A976-4D98-BE51-4924E0F7CDE5}" destId="{7C8495FC-A634-4899-9BC1-06EAA32E411E}" srcOrd="0" destOrd="0" presId="urn:microsoft.com/office/officeart/2005/8/layout/hierarchy1"/>
    <dgm:cxn modelId="{D69C2A44-0F5E-492D-BDC8-8891C2AF5A22}" type="presOf" srcId="{AE45CC4A-DF3F-47B6-8272-AB7439BF520F}" destId="{D36107D7-D074-4E81-B7F7-15D56C004E4C}" srcOrd="0" destOrd="0" presId="urn:microsoft.com/office/officeart/2005/8/layout/hierarchy1"/>
    <dgm:cxn modelId="{745FA57D-7C50-40A0-8922-4DA067292547}" type="presOf" srcId="{DC1A05AB-733D-4052-AB21-71E8A886FFB6}" destId="{E077296E-4F25-4D9B-835D-F04500A8B794}" srcOrd="0" destOrd="0" presId="urn:microsoft.com/office/officeart/2005/8/layout/hierarchy1"/>
    <dgm:cxn modelId="{F036D591-8757-46DE-891E-DC97F471D314}" srcId="{27DBBEC7-A976-4D98-BE51-4924E0F7CDE5}" destId="{AE45CC4A-DF3F-47B6-8272-AB7439BF520F}" srcOrd="1" destOrd="0" parTransId="{9CA05E0B-E75B-42EE-8E60-8BCA07C5A429}" sibTransId="{08B35DEB-E4D7-48DB-A0E1-8658260D6A4F}"/>
    <dgm:cxn modelId="{61F10B9B-7654-45CB-AC06-21DB84856EB2}" srcId="{27DBBEC7-A976-4D98-BE51-4924E0F7CDE5}" destId="{DC1A05AB-733D-4052-AB21-71E8A886FFB6}" srcOrd="0" destOrd="0" parTransId="{28A8D655-A463-4780-955E-C46E3C8CF779}" sibTransId="{736553F9-6D82-49D1-86B1-5ED204FBCDA5}"/>
    <dgm:cxn modelId="{A59299C8-4296-480E-8B8C-274C58740CAF}" type="presParOf" srcId="{7C8495FC-A634-4899-9BC1-06EAA32E411E}" destId="{A83D4814-D064-4BEB-A62D-532C3448532E}" srcOrd="0" destOrd="0" presId="urn:microsoft.com/office/officeart/2005/8/layout/hierarchy1"/>
    <dgm:cxn modelId="{C3252D2B-A4CB-4D73-A479-62D8E551DFBA}" type="presParOf" srcId="{A83D4814-D064-4BEB-A62D-532C3448532E}" destId="{F0DB139F-F63C-40AE-8DC1-9338F7F33E3D}" srcOrd="0" destOrd="0" presId="urn:microsoft.com/office/officeart/2005/8/layout/hierarchy1"/>
    <dgm:cxn modelId="{FAEFFE8C-9CD4-4BC6-9F69-5D130F034B0A}" type="presParOf" srcId="{F0DB139F-F63C-40AE-8DC1-9338F7F33E3D}" destId="{B741FDFB-4B28-43DF-96C0-6BE71BD3E543}" srcOrd="0" destOrd="0" presId="urn:microsoft.com/office/officeart/2005/8/layout/hierarchy1"/>
    <dgm:cxn modelId="{A455B1C8-F17C-4060-943C-C1CFDDBE18E5}" type="presParOf" srcId="{F0DB139F-F63C-40AE-8DC1-9338F7F33E3D}" destId="{E077296E-4F25-4D9B-835D-F04500A8B794}" srcOrd="1" destOrd="0" presId="urn:microsoft.com/office/officeart/2005/8/layout/hierarchy1"/>
    <dgm:cxn modelId="{80201A3A-F9D8-484C-A61C-4E53AFFCA37F}" type="presParOf" srcId="{A83D4814-D064-4BEB-A62D-532C3448532E}" destId="{65BE867D-CD7E-484D-B7FB-7DD036F01721}" srcOrd="1" destOrd="0" presId="urn:microsoft.com/office/officeart/2005/8/layout/hierarchy1"/>
    <dgm:cxn modelId="{3C7CB022-1CB3-4A76-802D-F0A8CEA3D5AC}" type="presParOf" srcId="{7C8495FC-A634-4899-9BC1-06EAA32E411E}" destId="{D735B280-6B52-41C1-BBBC-B8D2386F6808}" srcOrd="1" destOrd="0" presId="urn:microsoft.com/office/officeart/2005/8/layout/hierarchy1"/>
    <dgm:cxn modelId="{9232189B-720C-4444-A0CD-0F3F5ECBA231}" type="presParOf" srcId="{D735B280-6B52-41C1-BBBC-B8D2386F6808}" destId="{29CACA1D-EB1A-4098-B34D-4750966EF8C3}" srcOrd="0" destOrd="0" presId="urn:microsoft.com/office/officeart/2005/8/layout/hierarchy1"/>
    <dgm:cxn modelId="{D9C65A76-5A5F-4118-BB7D-D9B21C226517}" type="presParOf" srcId="{29CACA1D-EB1A-4098-B34D-4750966EF8C3}" destId="{55857E25-F569-4531-9449-D3CC02EA75DD}" srcOrd="0" destOrd="0" presId="urn:microsoft.com/office/officeart/2005/8/layout/hierarchy1"/>
    <dgm:cxn modelId="{96F24D8E-A2AE-4BB2-9955-F07635AF2232}" type="presParOf" srcId="{29CACA1D-EB1A-4098-B34D-4750966EF8C3}" destId="{D36107D7-D074-4E81-B7F7-15D56C004E4C}" srcOrd="1" destOrd="0" presId="urn:microsoft.com/office/officeart/2005/8/layout/hierarchy1"/>
    <dgm:cxn modelId="{751F2C00-3373-4307-A051-F94A94D719A9}" type="presParOf" srcId="{D735B280-6B52-41C1-BBBC-B8D2386F6808}" destId="{DDE0AD76-A6CC-4EB7-868F-170060A350E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03B14D7-B256-43BA-8D5F-5FACFB45C232}"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2707135-6D51-45AD-A467-140FFA4B407F}">
      <dgm:prSet/>
      <dgm:spPr/>
      <dgm:t>
        <a:bodyPr/>
        <a:lstStyle/>
        <a:p>
          <a:r>
            <a:rPr lang="en-US"/>
            <a:t>Unregulated markets indeed offer advantages, but they are also risky, as there is no significant oversight that can protect investors.</a:t>
          </a:r>
        </a:p>
      </dgm:t>
    </dgm:pt>
    <dgm:pt modelId="{F88E7E87-BDF9-4C2F-B3C6-4856BC1A1692}" type="parTrans" cxnId="{D7E8328C-7B4D-46AB-8AB5-F3AC7E6A6A9A}">
      <dgm:prSet/>
      <dgm:spPr/>
      <dgm:t>
        <a:bodyPr/>
        <a:lstStyle/>
        <a:p>
          <a:endParaRPr lang="en-US"/>
        </a:p>
      </dgm:t>
    </dgm:pt>
    <dgm:pt modelId="{33CD4A5D-4818-42B3-8ABD-4405C0039141}" type="sibTrans" cxnId="{D7E8328C-7B4D-46AB-8AB5-F3AC7E6A6A9A}">
      <dgm:prSet/>
      <dgm:spPr/>
      <dgm:t>
        <a:bodyPr/>
        <a:lstStyle/>
        <a:p>
          <a:endParaRPr lang="en-US"/>
        </a:p>
      </dgm:t>
    </dgm:pt>
    <dgm:pt modelId="{D9FF0C7D-94E4-4C4D-B3B8-2B9FA2CDB375}">
      <dgm:prSet/>
      <dgm:spPr/>
      <dgm:t>
        <a:bodyPr/>
        <a:lstStyle/>
        <a:p>
          <a:r>
            <a:rPr lang="en-US"/>
            <a:t>The use of leverage can help magnify profits, but it can also result in high losses as well. Due to the lack of set limits on leverage, investors stand to lose a lot of money if their trades do not go their way.</a:t>
          </a:r>
        </a:p>
      </dgm:t>
    </dgm:pt>
    <dgm:pt modelId="{49300F98-E0E1-4AFA-9E9E-189F1902944A}" type="parTrans" cxnId="{8A6BE6B8-E721-4A2E-9DB5-C97F9F90105E}">
      <dgm:prSet/>
      <dgm:spPr/>
      <dgm:t>
        <a:bodyPr/>
        <a:lstStyle/>
        <a:p>
          <a:endParaRPr lang="en-US"/>
        </a:p>
      </dgm:t>
    </dgm:pt>
    <dgm:pt modelId="{47378F12-87E9-4AF6-BFE1-6A8CFCA7B7A1}" type="sibTrans" cxnId="{8A6BE6B8-E721-4A2E-9DB5-C97F9F90105E}">
      <dgm:prSet/>
      <dgm:spPr/>
      <dgm:t>
        <a:bodyPr/>
        <a:lstStyle/>
        <a:p>
          <a:endParaRPr lang="en-US"/>
        </a:p>
      </dgm:t>
    </dgm:pt>
    <dgm:pt modelId="{9ED01AC0-EDC9-4739-9F90-C50362B01663}" type="pres">
      <dgm:prSet presAssocID="{403B14D7-B256-43BA-8D5F-5FACFB45C232}" presName="linear" presStyleCnt="0">
        <dgm:presLayoutVars>
          <dgm:animLvl val="lvl"/>
          <dgm:resizeHandles val="exact"/>
        </dgm:presLayoutVars>
      </dgm:prSet>
      <dgm:spPr/>
    </dgm:pt>
    <dgm:pt modelId="{C2105FB4-52D7-4A80-B727-68968F455584}" type="pres">
      <dgm:prSet presAssocID="{E2707135-6D51-45AD-A467-140FFA4B407F}" presName="parentText" presStyleLbl="node1" presStyleIdx="0" presStyleCnt="2">
        <dgm:presLayoutVars>
          <dgm:chMax val="0"/>
          <dgm:bulletEnabled val="1"/>
        </dgm:presLayoutVars>
      </dgm:prSet>
      <dgm:spPr/>
    </dgm:pt>
    <dgm:pt modelId="{90874DA1-2AC2-45F7-8D6F-877F1A66C453}" type="pres">
      <dgm:prSet presAssocID="{33CD4A5D-4818-42B3-8ABD-4405C0039141}" presName="spacer" presStyleCnt="0"/>
      <dgm:spPr/>
    </dgm:pt>
    <dgm:pt modelId="{5864E478-D86C-4495-92D7-6436EC02531D}" type="pres">
      <dgm:prSet presAssocID="{D9FF0C7D-94E4-4C4D-B3B8-2B9FA2CDB375}" presName="parentText" presStyleLbl="node1" presStyleIdx="1" presStyleCnt="2">
        <dgm:presLayoutVars>
          <dgm:chMax val="0"/>
          <dgm:bulletEnabled val="1"/>
        </dgm:presLayoutVars>
      </dgm:prSet>
      <dgm:spPr/>
    </dgm:pt>
  </dgm:ptLst>
  <dgm:cxnLst>
    <dgm:cxn modelId="{44619630-1003-4504-B48B-CCFA0CBB1FB3}" type="presOf" srcId="{E2707135-6D51-45AD-A467-140FFA4B407F}" destId="{C2105FB4-52D7-4A80-B727-68968F455584}" srcOrd="0" destOrd="0" presId="urn:microsoft.com/office/officeart/2005/8/layout/vList2"/>
    <dgm:cxn modelId="{8DBB794A-876F-489F-924C-EE39A3E630FE}" type="presOf" srcId="{403B14D7-B256-43BA-8D5F-5FACFB45C232}" destId="{9ED01AC0-EDC9-4739-9F90-C50362B01663}" srcOrd="0" destOrd="0" presId="urn:microsoft.com/office/officeart/2005/8/layout/vList2"/>
    <dgm:cxn modelId="{D7E8328C-7B4D-46AB-8AB5-F3AC7E6A6A9A}" srcId="{403B14D7-B256-43BA-8D5F-5FACFB45C232}" destId="{E2707135-6D51-45AD-A467-140FFA4B407F}" srcOrd="0" destOrd="0" parTransId="{F88E7E87-BDF9-4C2F-B3C6-4856BC1A1692}" sibTransId="{33CD4A5D-4818-42B3-8ABD-4405C0039141}"/>
    <dgm:cxn modelId="{8A6BE6B8-E721-4A2E-9DB5-C97F9F90105E}" srcId="{403B14D7-B256-43BA-8D5F-5FACFB45C232}" destId="{D9FF0C7D-94E4-4C4D-B3B8-2B9FA2CDB375}" srcOrd="1" destOrd="0" parTransId="{49300F98-E0E1-4AFA-9E9E-189F1902944A}" sibTransId="{47378F12-87E9-4AF6-BFE1-6A8CFCA7B7A1}"/>
    <dgm:cxn modelId="{A0DF31E9-A7E8-40B0-BD30-107010E24984}" type="presOf" srcId="{D9FF0C7D-94E4-4C4D-B3B8-2B9FA2CDB375}" destId="{5864E478-D86C-4495-92D7-6436EC02531D}" srcOrd="0" destOrd="0" presId="urn:microsoft.com/office/officeart/2005/8/layout/vList2"/>
    <dgm:cxn modelId="{1C024C53-13F8-4EC2-AF1A-5131E541D0A2}" type="presParOf" srcId="{9ED01AC0-EDC9-4739-9F90-C50362B01663}" destId="{C2105FB4-52D7-4A80-B727-68968F455584}" srcOrd="0" destOrd="0" presId="urn:microsoft.com/office/officeart/2005/8/layout/vList2"/>
    <dgm:cxn modelId="{4F0098F2-E12B-4F3F-93CD-C32439A05C1E}" type="presParOf" srcId="{9ED01AC0-EDC9-4739-9F90-C50362B01663}" destId="{90874DA1-2AC2-45F7-8D6F-877F1A66C453}" srcOrd="1" destOrd="0" presId="urn:microsoft.com/office/officeart/2005/8/layout/vList2"/>
    <dgm:cxn modelId="{5BC7DD56-8E62-4BAC-90D0-1832B8CDCBF1}" type="presParOf" srcId="{9ED01AC0-EDC9-4739-9F90-C50362B01663}" destId="{5864E478-D86C-4495-92D7-6436EC02531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06FC238-DB98-4BF3-B8E0-972326E5011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9881DA8-7B01-40F5-BFB3-709025119ECA}">
      <dgm:prSet/>
      <dgm:spPr/>
      <dgm:t>
        <a:bodyPr/>
        <a:lstStyle/>
        <a:p>
          <a:r>
            <a:rPr lang="en-US"/>
            <a:t>FX transactions rely solely on appreciation, so their residual returns are lower than those for stocks or bonds.</a:t>
          </a:r>
        </a:p>
      </dgm:t>
    </dgm:pt>
    <dgm:pt modelId="{225537A6-C59C-4176-B098-80E9053B08DF}" type="parTrans" cxnId="{18FBDE5E-53B4-482C-A79A-C4C1AB9834B7}">
      <dgm:prSet/>
      <dgm:spPr/>
      <dgm:t>
        <a:bodyPr/>
        <a:lstStyle/>
        <a:p>
          <a:endParaRPr lang="en-US"/>
        </a:p>
      </dgm:t>
    </dgm:pt>
    <dgm:pt modelId="{EDAC1CE2-5590-4A26-AAB3-C8FE67DAB6DE}" type="sibTrans" cxnId="{18FBDE5E-53B4-482C-A79A-C4C1AB9834B7}">
      <dgm:prSet/>
      <dgm:spPr/>
      <dgm:t>
        <a:bodyPr/>
        <a:lstStyle/>
        <a:p>
          <a:endParaRPr lang="en-US"/>
        </a:p>
      </dgm:t>
    </dgm:pt>
    <dgm:pt modelId="{9BDDFD2E-068D-4F49-AF2F-71133C64C1E9}">
      <dgm:prSet/>
      <dgm:spPr/>
      <dgm:t>
        <a:bodyPr/>
        <a:lstStyle/>
        <a:p>
          <a:r>
            <a:rPr lang="en-US"/>
            <a:t>Trading in the FX market without transparency can lead to a trader not getting the best price, not having full control over how their trades are filled, and not having full access to information.</a:t>
          </a:r>
        </a:p>
      </dgm:t>
    </dgm:pt>
    <dgm:pt modelId="{D521DDC2-E8BD-4E5F-AA27-15768A9A9383}" type="parTrans" cxnId="{310D7BB1-B069-4114-9A15-7CAA696DFD19}">
      <dgm:prSet/>
      <dgm:spPr/>
      <dgm:t>
        <a:bodyPr/>
        <a:lstStyle/>
        <a:p>
          <a:endParaRPr lang="en-US"/>
        </a:p>
      </dgm:t>
    </dgm:pt>
    <dgm:pt modelId="{9AB0C1CC-03D1-4A8E-AFBB-79EB8525BF58}" type="sibTrans" cxnId="{310D7BB1-B069-4114-9A15-7CAA696DFD19}">
      <dgm:prSet/>
      <dgm:spPr/>
      <dgm:t>
        <a:bodyPr/>
        <a:lstStyle/>
        <a:p>
          <a:endParaRPr lang="en-US"/>
        </a:p>
      </dgm:t>
    </dgm:pt>
    <dgm:pt modelId="{CD25F379-66FF-45DE-AD08-A98D85A7CFDC}" type="pres">
      <dgm:prSet presAssocID="{D06FC238-DB98-4BF3-B8E0-972326E5011C}" presName="linear" presStyleCnt="0">
        <dgm:presLayoutVars>
          <dgm:animLvl val="lvl"/>
          <dgm:resizeHandles val="exact"/>
        </dgm:presLayoutVars>
      </dgm:prSet>
      <dgm:spPr/>
    </dgm:pt>
    <dgm:pt modelId="{4EFB62C0-F21D-419E-A49D-14611C9A3514}" type="pres">
      <dgm:prSet presAssocID="{D9881DA8-7B01-40F5-BFB3-709025119ECA}" presName="parentText" presStyleLbl="node1" presStyleIdx="0" presStyleCnt="2">
        <dgm:presLayoutVars>
          <dgm:chMax val="0"/>
          <dgm:bulletEnabled val="1"/>
        </dgm:presLayoutVars>
      </dgm:prSet>
      <dgm:spPr/>
    </dgm:pt>
    <dgm:pt modelId="{2456196D-43C5-4358-9F36-6A987C441641}" type="pres">
      <dgm:prSet presAssocID="{EDAC1CE2-5590-4A26-AAB3-C8FE67DAB6DE}" presName="spacer" presStyleCnt="0"/>
      <dgm:spPr/>
    </dgm:pt>
    <dgm:pt modelId="{95CB9A13-709F-4B06-B01D-6A8DA94DAB63}" type="pres">
      <dgm:prSet presAssocID="{9BDDFD2E-068D-4F49-AF2F-71133C64C1E9}" presName="parentText" presStyleLbl="node1" presStyleIdx="1" presStyleCnt="2">
        <dgm:presLayoutVars>
          <dgm:chMax val="0"/>
          <dgm:bulletEnabled val="1"/>
        </dgm:presLayoutVars>
      </dgm:prSet>
      <dgm:spPr/>
    </dgm:pt>
  </dgm:ptLst>
  <dgm:cxnLst>
    <dgm:cxn modelId="{18FBDE5E-53B4-482C-A79A-C4C1AB9834B7}" srcId="{D06FC238-DB98-4BF3-B8E0-972326E5011C}" destId="{D9881DA8-7B01-40F5-BFB3-709025119ECA}" srcOrd="0" destOrd="0" parTransId="{225537A6-C59C-4176-B098-80E9053B08DF}" sibTransId="{EDAC1CE2-5590-4A26-AAB3-C8FE67DAB6DE}"/>
    <dgm:cxn modelId="{5AF7C06D-67BD-4793-AFAE-0035DB0498C6}" type="presOf" srcId="{D9881DA8-7B01-40F5-BFB3-709025119ECA}" destId="{4EFB62C0-F21D-419E-A49D-14611C9A3514}" srcOrd="0" destOrd="0" presId="urn:microsoft.com/office/officeart/2005/8/layout/vList2"/>
    <dgm:cxn modelId="{6DDE117A-0027-4F48-9AB7-F25735D9B9F1}" type="presOf" srcId="{9BDDFD2E-068D-4F49-AF2F-71133C64C1E9}" destId="{95CB9A13-709F-4B06-B01D-6A8DA94DAB63}" srcOrd="0" destOrd="0" presId="urn:microsoft.com/office/officeart/2005/8/layout/vList2"/>
    <dgm:cxn modelId="{310D7BB1-B069-4114-9A15-7CAA696DFD19}" srcId="{D06FC238-DB98-4BF3-B8E0-972326E5011C}" destId="{9BDDFD2E-068D-4F49-AF2F-71133C64C1E9}" srcOrd="1" destOrd="0" parTransId="{D521DDC2-E8BD-4E5F-AA27-15768A9A9383}" sibTransId="{9AB0C1CC-03D1-4A8E-AFBB-79EB8525BF58}"/>
    <dgm:cxn modelId="{7ABAC9C5-9BF0-4FE3-A6C2-B12B4ECE0B0F}" type="presOf" srcId="{D06FC238-DB98-4BF3-B8E0-972326E5011C}" destId="{CD25F379-66FF-45DE-AD08-A98D85A7CFDC}" srcOrd="0" destOrd="0" presId="urn:microsoft.com/office/officeart/2005/8/layout/vList2"/>
    <dgm:cxn modelId="{19F5F3B8-696D-4F20-8006-C35757F773E1}" type="presParOf" srcId="{CD25F379-66FF-45DE-AD08-A98D85A7CFDC}" destId="{4EFB62C0-F21D-419E-A49D-14611C9A3514}" srcOrd="0" destOrd="0" presId="urn:microsoft.com/office/officeart/2005/8/layout/vList2"/>
    <dgm:cxn modelId="{1EB38FBD-56B2-436B-9136-A4D0AA981745}" type="presParOf" srcId="{CD25F379-66FF-45DE-AD08-A98D85A7CFDC}" destId="{2456196D-43C5-4358-9F36-6A987C441641}" srcOrd="1" destOrd="0" presId="urn:microsoft.com/office/officeart/2005/8/layout/vList2"/>
    <dgm:cxn modelId="{376DD237-929B-4AC1-B6DE-5DECC3BEFF7B}" type="presParOf" srcId="{CD25F379-66FF-45DE-AD08-A98D85A7CFDC}" destId="{95CB9A13-709F-4B06-B01D-6A8DA94DAB6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DFA8559-BA9C-44C3-B5CD-98959FFCD6C4}"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BF4F14F-6FB4-490D-BC71-57E706229F37}">
      <dgm:prSet/>
      <dgm:spPr/>
      <dgm:t>
        <a:bodyPr/>
        <a:lstStyle/>
        <a:p>
          <a:r>
            <a:rPr lang="en-US" b="1"/>
            <a:t>Interest rates: </a:t>
          </a:r>
          <a:r>
            <a:rPr lang="en-US"/>
            <a:t>Differences in interest rates between two countries can impact currency values</a:t>
          </a:r>
        </a:p>
      </dgm:t>
    </dgm:pt>
    <dgm:pt modelId="{DA283F74-C075-499E-852E-AE2668B58FC2}" type="parTrans" cxnId="{18E94BC7-1D36-4DA9-BBDC-2DC13DCA1938}">
      <dgm:prSet/>
      <dgm:spPr/>
      <dgm:t>
        <a:bodyPr/>
        <a:lstStyle/>
        <a:p>
          <a:endParaRPr lang="en-US"/>
        </a:p>
      </dgm:t>
    </dgm:pt>
    <dgm:pt modelId="{1253D6E6-308E-4B60-804A-93A97A98F07A}" type="sibTrans" cxnId="{18E94BC7-1D36-4DA9-BBDC-2DC13DCA1938}">
      <dgm:prSet/>
      <dgm:spPr/>
      <dgm:t>
        <a:bodyPr/>
        <a:lstStyle/>
        <a:p>
          <a:endParaRPr lang="en-US"/>
        </a:p>
      </dgm:t>
    </dgm:pt>
    <dgm:pt modelId="{35121B67-CC59-46B4-A19A-3366AB5E7573}">
      <dgm:prSet/>
      <dgm:spPr/>
      <dgm:t>
        <a:bodyPr/>
        <a:lstStyle/>
        <a:p>
          <a:r>
            <a:rPr lang="en-US" b="1"/>
            <a:t>Economic indicators: </a:t>
          </a:r>
          <a:r>
            <a:rPr lang="en-US"/>
            <a:t>Economic data such as GDP growth, employment rates, and inflation can impact currency values. </a:t>
          </a:r>
        </a:p>
      </dgm:t>
    </dgm:pt>
    <dgm:pt modelId="{8EADFE34-A8E2-47D0-B7B6-7EEF60D915D6}" type="parTrans" cxnId="{E6E15F3D-1D96-4183-AB34-FCDF5111B10A}">
      <dgm:prSet/>
      <dgm:spPr/>
      <dgm:t>
        <a:bodyPr/>
        <a:lstStyle/>
        <a:p>
          <a:endParaRPr lang="en-US"/>
        </a:p>
      </dgm:t>
    </dgm:pt>
    <dgm:pt modelId="{78C75E41-D2F8-4CD6-AA24-5D5DE4108513}" type="sibTrans" cxnId="{E6E15F3D-1D96-4183-AB34-FCDF5111B10A}">
      <dgm:prSet/>
      <dgm:spPr/>
      <dgm:t>
        <a:bodyPr/>
        <a:lstStyle/>
        <a:p>
          <a:endParaRPr lang="en-US"/>
        </a:p>
      </dgm:t>
    </dgm:pt>
    <dgm:pt modelId="{BA868705-6E3E-4AFF-96AC-F0AE5A0C11B3}">
      <dgm:prSet/>
      <dgm:spPr/>
      <dgm:t>
        <a:bodyPr/>
        <a:lstStyle/>
        <a:p>
          <a:r>
            <a:rPr lang="en-US" b="1"/>
            <a:t>Political stability: </a:t>
          </a:r>
          <a:r>
            <a:rPr lang="en-US"/>
            <a:t>Political events, elections, and stability within a country can influence investor confidence and currency values.</a:t>
          </a:r>
        </a:p>
      </dgm:t>
    </dgm:pt>
    <dgm:pt modelId="{883EE8CB-8E0D-4F11-817C-EB8E196A7054}" type="parTrans" cxnId="{0FB193EA-635C-4A28-8D69-D9C4E75E307D}">
      <dgm:prSet/>
      <dgm:spPr/>
      <dgm:t>
        <a:bodyPr/>
        <a:lstStyle/>
        <a:p>
          <a:endParaRPr lang="en-US"/>
        </a:p>
      </dgm:t>
    </dgm:pt>
    <dgm:pt modelId="{E13F682F-6B41-4E37-A44C-5F03DF99CA5B}" type="sibTrans" cxnId="{0FB193EA-635C-4A28-8D69-D9C4E75E307D}">
      <dgm:prSet/>
      <dgm:spPr/>
      <dgm:t>
        <a:bodyPr/>
        <a:lstStyle/>
        <a:p>
          <a:endParaRPr lang="en-US"/>
        </a:p>
      </dgm:t>
    </dgm:pt>
    <dgm:pt modelId="{EBFE54C5-9068-44A5-BBC7-F9F452B68299}" type="pres">
      <dgm:prSet presAssocID="{3DFA8559-BA9C-44C3-B5CD-98959FFCD6C4}" presName="linear" presStyleCnt="0">
        <dgm:presLayoutVars>
          <dgm:animLvl val="lvl"/>
          <dgm:resizeHandles val="exact"/>
        </dgm:presLayoutVars>
      </dgm:prSet>
      <dgm:spPr/>
    </dgm:pt>
    <dgm:pt modelId="{7A6C1550-F18A-48F3-9570-1250C55821A8}" type="pres">
      <dgm:prSet presAssocID="{CBF4F14F-6FB4-490D-BC71-57E706229F37}" presName="parentText" presStyleLbl="node1" presStyleIdx="0" presStyleCnt="3">
        <dgm:presLayoutVars>
          <dgm:chMax val="0"/>
          <dgm:bulletEnabled val="1"/>
        </dgm:presLayoutVars>
      </dgm:prSet>
      <dgm:spPr/>
    </dgm:pt>
    <dgm:pt modelId="{6B982FAD-45A0-49D4-87D2-4760E6049977}" type="pres">
      <dgm:prSet presAssocID="{1253D6E6-308E-4B60-804A-93A97A98F07A}" presName="spacer" presStyleCnt="0"/>
      <dgm:spPr/>
    </dgm:pt>
    <dgm:pt modelId="{A2D51B13-D99C-4DF8-8C4F-93E9C81A0B51}" type="pres">
      <dgm:prSet presAssocID="{35121B67-CC59-46B4-A19A-3366AB5E7573}" presName="parentText" presStyleLbl="node1" presStyleIdx="1" presStyleCnt="3">
        <dgm:presLayoutVars>
          <dgm:chMax val="0"/>
          <dgm:bulletEnabled val="1"/>
        </dgm:presLayoutVars>
      </dgm:prSet>
      <dgm:spPr/>
    </dgm:pt>
    <dgm:pt modelId="{2DF469DE-1F4E-4D64-8060-3A6D7DD049CF}" type="pres">
      <dgm:prSet presAssocID="{78C75E41-D2F8-4CD6-AA24-5D5DE4108513}" presName="spacer" presStyleCnt="0"/>
      <dgm:spPr/>
    </dgm:pt>
    <dgm:pt modelId="{4B4AA9D1-5D47-4E54-BDB3-578C14B95EF5}" type="pres">
      <dgm:prSet presAssocID="{BA868705-6E3E-4AFF-96AC-F0AE5A0C11B3}" presName="parentText" presStyleLbl="node1" presStyleIdx="2" presStyleCnt="3">
        <dgm:presLayoutVars>
          <dgm:chMax val="0"/>
          <dgm:bulletEnabled val="1"/>
        </dgm:presLayoutVars>
      </dgm:prSet>
      <dgm:spPr/>
    </dgm:pt>
  </dgm:ptLst>
  <dgm:cxnLst>
    <dgm:cxn modelId="{11CC7507-C407-47AB-A1B6-80648BB8D2E4}" type="presOf" srcId="{3DFA8559-BA9C-44C3-B5CD-98959FFCD6C4}" destId="{EBFE54C5-9068-44A5-BBC7-F9F452B68299}" srcOrd="0" destOrd="0" presId="urn:microsoft.com/office/officeart/2005/8/layout/vList2"/>
    <dgm:cxn modelId="{672AA11E-DBDE-48C5-9E72-EEEE85AF04F4}" type="presOf" srcId="{CBF4F14F-6FB4-490D-BC71-57E706229F37}" destId="{7A6C1550-F18A-48F3-9570-1250C55821A8}" srcOrd="0" destOrd="0" presId="urn:microsoft.com/office/officeart/2005/8/layout/vList2"/>
    <dgm:cxn modelId="{E6E15F3D-1D96-4183-AB34-FCDF5111B10A}" srcId="{3DFA8559-BA9C-44C3-B5CD-98959FFCD6C4}" destId="{35121B67-CC59-46B4-A19A-3366AB5E7573}" srcOrd="1" destOrd="0" parTransId="{8EADFE34-A8E2-47D0-B7B6-7EEF60D915D6}" sibTransId="{78C75E41-D2F8-4CD6-AA24-5D5DE4108513}"/>
    <dgm:cxn modelId="{8E06046E-A8C9-4663-85F5-9E7C2D0F3CB9}" type="presOf" srcId="{35121B67-CC59-46B4-A19A-3366AB5E7573}" destId="{A2D51B13-D99C-4DF8-8C4F-93E9C81A0B51}" srcOrd="0" destOrd="0" presId="urn:microsoft.com/office/officeart/2005/8/layout/vList2"/>
    <dgm:cxn modelId="{7F6F6A6F-4F65-45B1-AC6C-00A2256EE9AE}" type="presOf" srcId="{BA868705-6E3E-4AFF-96AC-F0AE5A0C11B3}" destId="{4B4AA9D1-5D47-4E54-BDB3-578C14B95EF5}" srcOrd="0" destOrd="0" presId="urn:microsoft.com/office/officeart/2005/8/layout/vList2"/>
    <dgm:cxn modelId="{18E94BC7-1D36-4DA9-BBDC-2DC13DCA1938}" srcId="{3DFA8559-BA9C-44C3-B5CD-98959FFCD6C4}" destId="{CBF4F14F-6FB4-490D-BC71-57E706229F37}" srcOrd="0" destOrd="0" parTransId="{DA283F74-C075-499E-852E-AE2668B58FC2}" sibTransId="{1253D6E6-308E-4B60-804A-93A97A98F07A}"/>
    <dgm:cxn modelId="{0FB193EA-635C-4A28-8D69-D9C4E75E307D}" srcId="{3DFA8559-BA9C-44C3-B5CD-98959FFCD6C4}" destId="{BA868705-6E3E-4AFF-96AC-F0AE5A0C11B3}" srcOrd="2" destOrd="0" parTransId="{883EE8CB-8E0D-4F11-817C-EB8E196A7054}" sibTransId="{E13F682F-6B41-4E37-A44C-5F03DF99CA5B}"/>
    <dgm:cxn modelId="{3E3CDFE2-52DB-4727-AECB-7BD54A67540B}" type="presParOf" srcId="{EBFE54C5-9068-44A5-BBC7-F9F452B68299}" destId="{7A6C1550-F18A-48F3-9570-1250C55821A8}" srcOrd="0" destOrd="0" presId="urn:microsoft.com/office/officeart/2005/8/layout/vList2"/>
    <dgm:cxn modelId="{E8532F2C-F4E9-4165-8AE6-FBD3AB3D24F8}" type="presParOf" srcId="{EBFE54C5-9068-44A5-BBC7-F9F452B68299}" destId="{6B982FAD-45A0-49D4-87D2-4760E6049977}" srcOrd="1" destOrd="0" presId="urn:microsoft.com/office/officeart/2005/8/layout/vList2"/>
    <dgm:cxn modelId="{44CB8FFD-5B03-4E89-AA6D-9D2D7A188DBE}" type="presParOf" srcId="{EBFE54C5-9068-44A5-BBC7-F9F452B68299}" destId="{A2D51B13-D99C-4DF8-8C4F-93E9C81A0B51}" srcOrd="2" destOrd="0" presId="urn:microsoft.com/office/officeart/2005/8/layout/vList2"/>
    <dgm:cxn modelId="{1F826099-ACA8-4B84-8975-0729ED131BF8}" type="presParOf" srcId="{EBFE54C5-9068-44A5-BBC7-F9F452B68299}" destId="{2DF469DE-1F4E-4D64-8060-3A6D7DD049CF}" srcOrd="3" destOrd="0" presId="urn:microsoft.com/office/officeart/2005/8/layout/vList2"/>
    <dgm:cxn modelId="{F37F0450-4CE6-41D1-B398-37214B481B5B}" type="presParOf" srcId="{EBFE54C5-9068-44A5-BBC7-F9F452B68299}" destId="{4B4AA9D1-5D47-4E54-BDB3-578C14B95EF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CF4E25D-8D4B-4D79-B68A-B2A3B8253A5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3C80C84-CB23-4C66-9DBE-4AD737BEA232}">
      <dgm:prSet/>
      <dgm:spPr/>
      <dgm:t>
        <a:bodyPr/>
        <a:lstStyle/>
        <a:p>
          <a:r>
            <a:rPr lang="en-US" b="1"/>
            <a:t>Market sentiment: </a:t>
          </a:r>
          <a:r>
            <a:rPr lang="en-US"/>
            <a:t>Trader sentiment, influenced by news, events, and market psychology, can lead to sudden shifts in currency prices.</a:t>
          </a:r>
        </a:p>
      </dgm:t>
    </dgm:pt>
    <dgm:pt modelId="{D76340C3-BB7A-479B-8672-9476984CE65F}" type="parTrans" cxnId="{8F660EDE-9067-4B34-9984-0154D2A9E61F}">
      <dgm:prSet/>
      <dgm:spPr/>
      <dgm:t>
        <a:bodyPr/>
        <a:lstStyle/>
        <a:p>
          <a:endParaRPr lang="en-US"/>
        </a:p>
      </dgm:t>
    </dgm:pt>
    <dgm:pt modelId="{37010A0A-DD05-4460-BDE1-812B6A2F6CCC}" type="sibTrans" cxnId="{8F660EDE-9067-4B34-9984-0154D2A9E61F}">
      <dgm:prSet/>
      <dgm:spPr/>
      <dgm:t>
        <a:bodyPr/>
        <a:lstStyle/>
        <a:p>
          <a:endParaRPr lang="en-US"/>
        </a:p>
      </dgm:t>
    </dgm:pt>
    <dgm:pt modelId="{5C823D1A-1E8B-415D-92F6-C8502FB6253A}">
      <dgm:prSet/>
      <dgm:spPr/>
      <dgm:t>
        <a:bodyPr/>
        <a:lstStyle/>
        <a:p>
          <a:r>
            <a:rPr lang="en-US" b="1"/>
            <a:t>Speculation: </a:t>
          </a:r>
          <a:r>
            <a:rPr lang="en-US"/>
            <a:t>Traders often speculate on currency movements based on their analysis of future price trends.</a:t>
          </a:r>
        </a:p>
      </dgm:t>
    </dgm:pt>
    <dgm:pt modelId="{411FB092-CF6D-4431-89D8-D3EDF0037589}" type="parTrans" cxnId="{1723C4C8-9615-400D-95EE-D31A76482EE2}">
      <dgm:prSet/>
      <dgm:spPr/>
      <dgm:t>
        <a:bodyPr/>
        <a:lstStyle/>
        <a:p>
          <a:endParaRPr lang="en-US"/>
        </a:p>
      </dgm:t>
    </dgm:pt>
    <dgm:pt modelId="{4F9F5705-06E4-410C-96FD-C36FE1E34217}" type="sibTrans" cxnId="{1723C4C8-9615-400D-95EE-D31A76482EE2}">
      <dgm:prSet/>
      <dgm:spPr/>
      <dgm:t>
        <a:bodyPr/>
        <a:lstStyle/>
        <a:p>
          <a:endParaRPr lang="en-US"/>
        </a:p>
      </dgm:t>
    </dgm:pt>
    <dgm:pt modelId="{E51A3926-188F-4A68-A032-564D294C2F00}">
      <dgm:prSet/>
      <dgm:spPr/>
      <dgm:t>
        <a:bodyPr/>
        <a:lstStyle/>
        <a:p>
          <a:r>
            <a:rPr lang="en-US" b="1"/>
            <a:t>Central bank activities: </a:t>
          </a:r>
          <a:r>
            <a:rPr lang="en-US"/>
            <a:t>Monetary policies, interventions, and interest rate decisions by central banks can significantly affect currency values.</a:t>
          </a:r>
        </a:p>
      </dgm:t>
    </dgm:pt>
    <dgm:pt modelId="{A10594B7-DF90-4F66-95A2-9182E5870F82}" type="parTrans" cxnId="{B961C2B8-DAD8-4B27-8921-93DE645F09CC}">
      <dgm:prSet/>
      <dgm:spPr/>
      <dgm:t>
        <a:bodyPr/>
        <a:lstStyle/>
        <a:p>
          <a:endParaRPr lang="en-US"/>
        </a:p>
      </dgm:t>
    </dgm:pt>
    <dgm:pt modelId="{16B12402-62CD-4CD6-AF1A-6C741368AA8B}" type="sibTrans" cxnId="{B961C2B8-DAD8-4B27-8921-93DE645F09CC}">
      <dgm:prSet/>
      <dgm:spPr/>
      <dgm:t>
        <a:bodyPr/>
        <a:lstStyle/>
        <a:p>
          <a:endParaRPr lang="en-US"/>
        </a:p>
      </dgm:t>
    </dgm:pt>
    <dgm:pt modelId="{78435616-929C-443A-B434-970B652774E8}" type="pres">
      <dgm:prSet presAssocID="{1CF4E25D-8D4B-4D79-B68A-B2A3B8253A59}" presName="linear" presStyleCnt="0">
        <dgm:presLayoutVars>
          <dgm:animLvl val="lvl"/>
          <dgm:resizeHandles val="exact"/>
        </dgm:presLayoutVars>
      </dgm:prSet>
      <dgm:spPr/>
    </dgm:pt>
    <dgm:pt modelId="{6596D87F-DEC6-4DC9-B9E1-B66F02DEB355}" type="pres">
      <dgm:prSet presAssocID="{C3C80C84-CB23-4C66-9DBE-4AD737BEA232}" presName="parentText" presStyleLbl="node1" presStyleIdx="0" presStyleCnt="3">
        <dgm:presLayoutVars>
          <dgm:chMax val="0"/>
          <dgm:bulletEnabled val="1"/>
        </dgm:presLayoutVars>
      </dgm:prSet>
      <dgm:spPr/>
    </dgm:pt>
    <dgm:pt modelId="{988AB417-F516-462D-89DF-DEC3A7D0DE8C}" type="pres">
      <dgm:prSet presAssocID="{37010A0A-DD05-4460-BDE1-812B6A2F6CCC}" presName="spacer" presStyleCnt="0"/>
      <dgm:spPr/>
    </dgm:pt>
    <dgm:pt modelId="{C463708E-B235-440A-A148-B642C47D8485}" type="pres">
      <dgm:prSet presAssocID="{5C823D1A-1E8B-415D-92F6-C8502FB6253A}" presName="parentText" presStyleLbl="node1" presStyleIdx="1" presStyleCnt="3">
        <dgm:presLayoutVars>
          <dgm:chMax val="0"/>
          <dgm:bulletEnabled val="1"/>
        </dgm:presLayoutVars>
      </dgm:prSet>
      <dgm:spPr/>
    </dgm:pt>
    <dgm:pt modelId="{B1A092B0-E69E-4563-AB51-8D39EBFD0366}" type="pres">
      <dgm:prSet presAssocID="{4F9F5705-06E4-410C-96FD-C36FE1E34217}" presName="spacer" presStyleCnt="0"/>
      <dgm:spPr/>
    </dgm:pt>
    <dgm:pt modelId="{740D3FDE-2D74-4606-B8D0-F3BDB361A221}" type="pres">
      <dgm:prSet presAssocID="{E51A3926-188F-4A68-A032-564D294C2F00}" presName="parentText" presStyleLbl="node1" presStyleIdx="2" presStyleCnt="3">
        <dgm:presLayoutVars>
          <dgm:chMax val="0"/>
          <dgm:bulletEnabled val="1"/>
        </dgm:presLayoutVars>
      </dgm:prSet>
      <dgm:spPr/>
    </dgm:pt>
  </dgm:ptLst>
  <dgm:cxnLst>
    <dgm:cxn modelId="{4F61DA07-6C22-445A-A7D0-6243BA327478}" type="presOf" srcId="{E51A3926-188F-4A68-A032-564D294C2F00}" destId="{740D3FDE-2D74-4606-B8D0-F3BDB361A221}" srcOrd="0" destOrd="0" presId="urn:microsoft.com/office/officeart/2005/8/layout/vList2"/>
    <dgm:cxn modelId="{AB06590A-88C2-47D4-9A5E-912442668361}" type="presOf" srcId="{5C823D1A-1E8B-415D-92F6-C8502FB6253A}" destId="{C463708E-B235-440A-A148-B642C47D8485}" srcOrd="0" destOrd="0" presId="urn:microsoft.com/office/officeart/2005/8/layout/vList2"/>
    <dgm:cxn modelId="{14EFE50C-3D1F-415B-ABE6-323FBCADAD0A}" type="presOf" srcId="{1CF4E25D-8D4B-4D79-B68A-B2A3B8253A59}" destId="{78435616-929C-443A-B434-970B652774E8}" srcOrd="0" destOrd="0" presId="urn:microsoft.com/office/officeart/2005/8/layout/vList2"/>
    <dgm:cxn modelId="{D0DD2A2B-F8A1-4547-894F-1877D42EBD85}" type="presOf" srcId="{C3C80C84-CB23-4C66-9DBE-4AD737BEA232}" destId="{6596D87F-DEC6-4DC9-B9E1-B66F02DEB355}" srcOrd="0" destOrd="0" presId="urn:microsoft.com/office/officeart/2005/8/layout/vList2"/>
    <dgm:cxn modelId="{B961C2B8-DAD8-4B27-8921-93DE645F09CC}" srcId="{1CF4E25D-8D4B-4D79-B68A-B2A3B8253A59}" destId="{E51A3926-188F-4A68-A032-564D294C2F00}" srcOrd="2" destOrd="0" parTransId="{A10594B7-DF90-4F66-95A2-9182E5870F82}" sibTransId="{16B12402-62CD-4CD6-AF1A-6C741368AA8B}"/>
    <dgm:cxn modelId="{1723C4C8-9615-400D-95EE-D31A76482EE2}" srcId="{1CF4E25D-8D4B-4D79-B68A-B2A3B8253A59}" destId="{5C823D1A-1E8B-415D-92F6-C8502FB6253A}" srcOrd="1" destOrd="0" parTransId="{411FB092-CF6D-4431-89D8-D3EDF0037589}" sibTransId="{4F9F5705-06E4-410C-96FD-C36FE1E34217}"/>
    <dgm:cxn modelId="{8F660EDE-9067-4B34-9984-0154D2A9E61F}" srcId="{1CF4E25D-8D4B-4D79-B68A-B2A3B8253A59}" destId="{C3C80C84-CB23-4C66-9DBE-4AD737BEA232}" srcOrd="0" destOrd="0" parTransId="{D76340C3-BB7A-479B-8672-9476984CE65F}" sibTransId="{37010A0A-DD05-4460-BDE1-812B6A2F6CCC}"/>
    <dgm:cxn modelId="{25D51165-771C-44FB-99B9-72A09A320A55}" type="presParOf" srcId="{78435616-929C-443A-B434-970B652774E8}" destId="{6596D87F-DEC6-4DC9-B9E1-B66F02DEB355}" srcOrd="0" destOrd="0" presId="urn:microsoft.com/office/officeart/2005/8/layout/vList2"/>
    <dgm:cxn modelId="{1E918BD2-DE0C-4E9C-93D6-B3B001AE2CD1}" type="presParOf" srcId="{78435616-929C-443A-B434-970B652774E8}" destId="{988AB417-F516-462D-89DF-DEC3A7D0DE8C}" srcOrd="1" destOrd="0" presId="urn:microsoft.com/office/officeart/2005/8/layout/vList2"/>
    <dgm:cxn modelId="{289550D8-5712-48D7-8479-4833B6D0868A}" type="presParOf" srcId="{78435616-929C-443A-B434-970B652774E8}" destId="{C463708E-B235-440A-A148-B642C47D8485}" srcOrd="2" destOrd="0" presId="urn:microsoft.com/office/officeart/2005/8/layout/vList2"/>
    <dgm:cxn modelId="{CF214F20-D24C-4113-8CCB-CBF8FB1C8435}" type="presParOf" srcId="{78435616-929C-443A-B434-970B652774E8}" destId="{B1A092B0-E69E-4563-AB51-8D39EBFD0366}" srcOrd="3" destOrd="0" presId="urn:microsoft.com/office/officeart/2005/8/layout/vList2"/>
    <dgm:cxn modelId="{9E8C17A0-26A1-40E0-AB6E-4437A6CC60D9}" type="presParOf" srcId="{78435616-929C-443A-B434-970B652774E8}" destId="{740D3FDE-2D74-4606-B8D0-F3BDB361A22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6A64B6E-D710-4BD8-BB3F-10B1589E9BFB}" type="doc">
      <dgm:prSet loTypeId="urn:microsoft.com/office/officeart/2018/2/layout/IconCircleList" loCatId="icon" qsTypeId="urn:microsoft.com/office/officeart/2005/8/quickstyle/simple1" qsCatId="simple" csTypeId="urn:microsoft.com/office/officeart/2018/5/colors/Iconchunking_neutralbg_accent1_2" csCatId="accent1" phldr="1"/>
      <dgm:spPr/>
      <dgm:t>
        <a:bodyPr/>
        <a:lstStyle/>
        <a:p>
          <a:endParaRPr lang="en-US"/>
        </a:p>
      </dgm:t>
    </dgm:pt>
    <dgm:pt modelId="{D37FCD33-1F44-4414-AB6D-A771A40BDA0D}">
      <dgm:prSet/>
      <dgm:spPr/>
      <dgm:t>
        <a:bodyPr/>
        <a:lstStyle/>
        <a:p>
          <a:r>
            <a:rPr lang="en-US" b="1"/>
            <a:t>Low Demand: </a:t>
          </a:r>
          <a:r>
            <a:rPr lang="en-US"/>
            <a:t>If fewer people want a currency (to buy a country’s goods, invest, etc.), it weakens. </a:t>
          </a:r>
        </a:p>
      </dgm:t>
    </dgm:pt>
    <dgm:pt modelId="{43BDB12C-E09B-4127-A831-BE1FF829AF07}" type="parTrans" cxnId="{7B99B533-44A3-4C36-BADF-BA598663175B}">
      <dgm:prSet/>
      <dgm:spPr/>
      <dgm:t>
        <a:bodyPr/>
        <a:lstStyle/>
        <a:p>
          <a:endParaRPr lang="en-US"/>
        </a:p>
      </dgm:t>
    </dgm:pt>
    <dgm:pt modelId="{B3E54811-298F-4290-914E-558C5E1A73A4}" type="sibTrans" cxnId="{7B99B533-44A3-4C36-BADF-BA598663175B}">
      <dgm:prSet/>
      <dgm:spPr/>
      <dgm:t>
        <a:bodyPr/>
        <a:lstStyle/>
        <a:p>
          <a:endParaRPr lang="en-US"/>
        </a:p>
      </dgm:t>
    </dgm:pt>
    <dgm:pt modelId="{36A65828-2B5E-400C-A9EE-29E5AA1580CF}">
      <dgm:prSet/>
      <dgm:spPr/>
      <dgm:t>
        <a:bodyPr/>
        <a:lstStyle/>
        <a:p>
          <a:r>
            <a:rPr lang="en-US" b="1"/>
            <a:t>High Interest Rates Elsewhere: </a:t>
          </a:r>
          <a:r>
            <a:rPr lang="en-US"/>
            <a:t>Investors chase better returns, selling a currency for one with higher rates.</a:t>
          </a:r>
        </a:p>
      </dgm:t>
    </dgm:pt>
    <dgm:pt modelId="{5B8D960A-E60F-4863-BD86-87E4CC2BAFD9}" type="parTrans" cxnId="{DA860A80-016E-4757-95C6-43225510B5B9}">
      <dgm:prSet/>
      <dgm:spPr/>
      <dgm:t>
        <a:bodyPr/>
        <a:lstStyle/>
        <a:p>
          <a:endParaRPr lang="en-US"/>
        </a:p>
      </dgm:t>
    </dgm:pt>
    <dgm:pt modelId="{5E2CB4F2-B6B0-4160-B58A-3989041287BA}" type="sibTrans" cxnId="{DA860A80-016E-4757-95C6-43225510B5B9}">
      <dgm:prSet/>
      <dgm:spPr/>
      <dgm:t>
        <a:bodyPr/>
        <a:lstStyle/>
        <a:p>
          <a:endParaRPr lang="en-US"/>
        </a:p>
      </dgm:t>
    </dgm:pt>
    <dgm:pt modelId="{3014E9B1-588F-495F-9599-6AA79E15A0A3}">
      <dgm:prSet/>
      <dgm:spPr/>
      <dgm:t>
        <a:bodyPr/>
        <a:lstStyle/>
        <a:p>
          <a:r>
            <a:rPr lang="en-US" b="1"/>
            <a:t>Trade Deficits: </a:t>
          </a:r>
          <a:r>
            <a:rPr lang="en-US"/>
            <a:t>When a country imports more than it exports, it needs more foreign currency, weakening its own.</a:t>
          </a:r>
        </a:p>
      </dgm:t>
    </dgm:pt>
    <dgm:pt modelId="{6AB078EB-BEE7-49CB-8A9D-00723FF9C091}" type="parTrans" cxnId="{3CECE3BA-834E-4DB6-A0D1-DC1F7A0D4B93}">
      <dgm:prSet/>
      <dgm:spPr/>
      <dgm:t>
        <a:bodyPr/>
        <a:lstStyle/>
        <a:p>
          <a:endParaRPr lang="en-US"/>
        </a:p>
      </dgm:t>
    </dgm:pt>
    <dgm:pt modelId="{E8F8613E-158D-4471-B4CB-7437ED8E5BC1}" type="sibTrans" cxnId="{3CECE3BA-834E-4DB6-A0D1-DC1F7A0D4B93}">
      <dgm:prSet/>
      <dgm:spPr/>
      <dgm:t>
        <a:bodyPr/>
        <a:lstStyle/>
        <a:p>
          <a:endParaRPr lang="en-US"/>
        </a:p>
      </dgm:t>
    </dgm:pt>
    <dgm:pt modelId="{E12C60D6-8903-4808-9C8F-54B52D0F3F86}">
      <dgm:prSet/>
      <dgm:spPr/>
      <dgm:t>
        <a:bodyPr/>
        <a:lstStyle/>
        <a:p>
          <a:r>
            <a:rPr lang="en-US" b="1"/>
            <a:t>Political Instability: </a:t>
          </a:r>
          <a:r>
            <a:rPr lang="en-US"/>
            <a:t>Investors flee risky situations, selling a currency tied to an unstable government.</a:t>
          </a:r>
        </a:p>
      </dgm:t>
    </dgm:pt>
    <dgm:pt modelId="{AC8B4FFF-503C-4153-9ACA-AF3069FD0CB7}" type="parTrans" cxnId="{64937688-0919-41CF-93C0-CC2D8901E679}">
      <dgm:prSet/>
      <dgm:spPr/>
      <dgm:t>
        <a:bodyPr/>
        <a:lstStyle/>
        <a:p>
          <a:endParaRPr lang="en-US"/>
        </a:p>
      </dgm:t>
    </dgm:pt>
    <dgm:pt modelId="{27941BFF-AD61-4201-B66E-CC8A2E339811}" type="sibTrans" cxnId="{64937688-0919-41CF-93C0-CC2D8901E679}">
      <dgm:prSet/>
      <dgm:spPr/>
      <dgm:t>
        <a:bodyPr/>
        <a:lstStyle/>
        <a:p>
          <a:endParaRPr lang="en-US"/>
        </a:p>
      </dgm:t>
    </dgm:pt>
    <dgm:pt modelId="{EC2E0CAC-D9BD-427B-9813-68E5530B1A54}" type="pres">
      <dgm:prSet presAssocID="{66A64B6E-D710-4BD8-BB3F-10B1589E9BFB}" presName="root" presStyleCnt="0">
        <dgm:presLayoutVars>
          <dgm:dir/>
          <dgm:resizeHandles val="exact"/>
        </dgm:presLayoutVars>
      </dgm:prSet>
      <dgm:spPr/>
    </dgm:pt>
    <dgm:pt modelId="{28BCB7EB-D918-409E-99E3-DB7E3B5AA630}" type="pres">
      <dgm:prSet presAssocID="{66A64B6E-D710-4BD8-BB3F-10B1589E9BFB}" presName="container" presStyleCnt="0">
        <dgm:presLayoutVars>
          <dgm:dir/>
          <dgm:resizeHandles val="exact"/>
        </dgm:presLayoutVars>
      </dgm:prSet>
      <dgm:spPr/>
    </dgm:pt>
    <dgm:pt modelId="{D6E98154-24C7-4289-A59D-17DF9D449A15}" type="pres">
      <dgm:prSet presAssocID="{D37FCD33-1F44-4414-AB6D-A771A40BDA0D}" presName="compNode" presStyleCnt="0"/>
      <dgm:spPr/>
    </dgm:pt>
    <dgm:pt modelId="{74268E6D-0A6D-49A7-8BD1-40D61DB482BE}" type="pres">
      <dgm:prSet presAssocID="{D37FCD33-1F44-4414-AB6D-A771A40BDA0D}" presName="iconBgRect" presStyleLbl="bgShp" presStyleIdx="0" presStyleCnt="4"/>
      <dgm:spPr/>
    </dgm:pt>
    <dgm:pt modelId="{296A186A-CFE5-42A3-BCAF-1F5C0C963F9C}" type="pres">
      <dgm:prSet presAssocID="{D37FCD33-1F44-4414-AB6D-A771A40BDA0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arm scene"/>
        </a:ext>
      </dgm:extLst>
    </dgm:pt>
    <dgm:pt modelId="{AE4C5A7B-2D4A-48C6-8674-B496B8368E60}" type="pres">
      <dgm:prSet presAssocID="{D37FCD33-1F44-4414-AB6D-A771A40BDA0D}" presName="spaceRect" presStyleCnt="0"/>
      <dgm:spPr/>
    </dgm:pt>
    <dgm:pt modelId="{65984C11-3029-4FFF-B56B-CB92F2E1AB25}" type="pres">
      <dgm:prSet presAssocID="{D37FCD33-1F44-4414-AB6D-A771A40BDA0D}" presName="textRect" presStyleLbl="revTx" presStyleIdx="0" presStyleCnt="4">
        <dgm:presLayoutVars>
          <dgm:chMax val="1"/>
          <dgm:chPref val="1"/>
        </dgm:presLayoutVars>
      </dgm:prSet>
      <dgm:spPr/>
    </dgm:pt>
    <dgm:pt modelId="{47D46CE6-F73B-4406-AD95-5D0961A86F69}" type="pres">
      <dgm:prSet presAssocID="{B3E54811-298F-4290-914E-558C5E1A73A4}" presName="sibTrans" presStyleLbl="sibTrans2D1" presStyleIdx="0" presStyleCnt="0"/>
      <dgm:spPr/>
    </dgm:pt>
    <dgm:pt modelId="{7AA9FF06-B915-48FC-8A05-CA6A953A1D9D}" type="pres">
      <dgm:prSet presAssocID="{36A65828-2B5E-400C-A9EE-29E5AA1580CF}" presName="compNode" presStyleCnt="0"/>
      <dgm:spPr/>
    </dgm:pt>
    <dgm:pt modelId="{41981C06-DD08-4CFD-A270-442ED85A733D}" type="pres">
      <dgm:prSet presAssocID="{36A65828-2B5E-400C-A9EE-29E5AA1580CF}" presName="iconBgRect" presStyleLbl="bgShp" presStyleIdx="1" presStyleCnt="4"/>
      <dgm:spPr/>
    </dgm:pt>
    <dgm:pt modelId="{A10261E6-A860-492C-8618-1370A9ACF0F2}" type="pres">
      <dgm:prSet presAssocID="{36A65828-2B5E-400C-A9EE-29E5AA1580C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llar"/>
        </a:ext>
      </dgm:extLst>
    </dgm:pt>
    <dgm:pt modelId="{CE5235A0-54A0-4820-A5C6-52880ED30D56}" type="pres">
      <dgm:prSet presAssocID="{36A65828-2B5E-400C-A9EE-29E5AA1580CF}" presName="spaceRect" presStyleCnt="0"/>
      <dgm:spPr/>
    </dgm:pt>
    <dgm:pt modelId="{429B4683-46CE-461D-96B2-C145B54F1A2E}" type="pres">
      <dgm:prSet presAssocID="{36A65828-2B5E-400C-A9EE-29E5AA1580CF}" presName="textRect" presStyleLbl="revTx" presStyleIdx="1" presStyleCnt="4">
        <dgm:presLayoutVars>
          <dgm:chMax val="1"/>
          <dgm:chPref val="1"/>
        </dgm:presLayoutVars>
      </dgm:prSet>
      <dgm:spPr/>
    </dgm:pt>
    <dgm:pt modelId="{35EBA1CC-94C1-437F-9EFA-EB026E3C4CA8}" type="pres">
      <dgm:prSet presAssocID="{5E2CB4F2-B6B0-4160-B58A-3989041287BA}" presName="sibTrans" presStyleLbl="sibTrans2D1" presStyleIdx="0" presStyleCnt="0"/>
      <dgm:spPr/>
    </dgm:pt>
    <dgm:pt modelId="{99E60277-403A-4A88-95BF-1C6826FE0DC5}" type="pres">
      <dgm:prSet presAssocID="{3014E9B1-588F-495F-9599-6AA79E15A0A3}" presName="compNode" presStyleCnt="0"/>
      <dgm:spPr/>
    </dgm:pt>
    <dgm:pt modelId="{24BDBE38-A785-4E29-98C5-9718629404E1}" type="pres">
      <dgm:prSet presAssocID="{3014E9B1-588F-495F-9599-6AA79E15A0A3}" presName="iconBgRect" presStyleLbl="bgShp" presStyleIdx="2" presStyleCnt="4"/>
      <dgm:spPr/>
    </dgm:pt>
    <dgm:pt modelId="{A691B70B-B3C9-4919-9EFA-24D8C0FA2619}" type="pres">
      <dgm:prSet presAssocID="{3014E9B1-588F-495F-9599-6AA79E15A0A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Graph with Downward Trend"/>
        </a:ext>
      </dgm:extLst>
    </dgm:pt>
    <dgm:pt modelId="{1E8BEDB3-7334-44F8-AE8E-3F62C6C9276F}" type="pres">
      <dgm:prSet presAssocID="{3014E9B1-588F-495F-9599-6AA79E15A0A3}" presName="spaceRect" presStyleCnt="0"/>
      <dgm:spPr/>
    </dgm:pt>
    <dgm:pt modelId="{EA7A66C2-4FB9-4CE9-830A-3BF1D5BC9A0E}" type="pres">
      <dgm:prSet presAssocID="{3014E9B1-588F-495F-9599-6AA79E15A0A3}" presName="textRect" presStyleLbl="revTx" presStyleIdx="2" presStyleCnt="4">
        <dgm:presLayoutVars>
          <dgm:chMax val="1"/>
          <dgm:chPref val="1"/>
        </dgm:presLayoutVars>
      </dgm:prSet>
      <dgm:spPr/>
    </dgm:pt>
    <dgm:pt modelId="{3A92347B-7D9B-4DBE-9BEA-2552A29207E3}" type="pres">
      <dgm:prSet presAssocID="{E8F8613E-158D-4471-B4CB-7437ED8E5BC1}" presName="sibTrans" presStyleLbl="sibTrans2D1" presStyleIdx="0" presStyleCnt="0"/>
      <dgm:spPr/>
    </dgm:pt>
    <dgm:pt modelId="{657B1F51-1A74-42B2-8B4E-95D39F7C8B6F}" type="pres">
      <dgm:prSet presAssocID="{E12C60D6-8903-4808-9C8F-54B52D0F3F86}" presName="compNode" presStyleCnt="0"/>
      <dgm:spPr/>
    </dgm:pt>
    <dgm:pt modelId="{BCD4FD75-B358-4B1A-BF2B-D66C3CDB3AC6}" type="pres">
      <dgm:prSet presAssocID="{E12C60D6-8903-4808-9C8F-54B52D0F3F86}" presName="iconBgRect" presStyleLbl="bgShp" presStyleIdx="3" presStyleCnt="4"/>
      <dgm:spPr/>
    </dgm:pt>
    <dgm:pt modelId="{061B0B88-B1CF-435F-8A0E-490BB2ABB0A2}" type="pres">
      <dgm:prSet presAssocID="{E12C60D6-8903-4808-9C8F-54B52D0F3F8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nk"/>
        </a:ext>
      </dgm:extLst>
    </dgm:pt>
    <dgm:pt modelId="{8EF1504B-BAD6-4425-98C6-A799C0A6D7E4}" type="pres">
      <dgm:prSet presAssocID="{E12C60D6-8903-4808-9C8F-54B52D0F3F86}" presName="spaceRect" presStyleCnt="0"/>
      <dgm:spPr/>
    </dgm:pt>
    <dgm:pt modelId="{4B731D31-1816-471F-A9A0-43EE9E97B299}" type="pres">
      <dgm:prSet presAssocID="{E12C60D6-8903-4808-9C8F-54B52D0F3F86}" presName="textRect" presStyleLbl="revTx" presStyleIdx="3" presStyleCnt="4">
        <dgm:presLayoutVars>
          <dgm:chMax val="1"/>
          <dgm:chPref val="1"/>
        </dgm:presLayoutVars>
      </dgm:prSet>
      <dgm:spPr/>
    </dgm:pt>
  </dgm:ptLst>
  <dgm:cxnLst>
    <dgm:cxn modelId="{1C9D731F-101F-4E75-BF9A-9BC17AD4DFE6}" type="presOf" srcId="{E8F8613E-158D-4471-B4CB-7437ED8E5BC1}" destId="{3A92347B-7D9B-4DBE-9BEA-2552A29207E3}" srcOrd="0" destOrd="0" presId="urn:microsoft.com/office/officeart/2018/2/layout/IconCircleList"/>
    <dgm:cxn modelId="{7B99B533-44A3-4C36-BADF-BA598663175B}" srcId="{66A64B6E-D710-4BD8-BB3F-10B1589E9BFB}" destId="{D37FCD33-1F44-4414-AB6D-A771A40BDA0D}" srcOrd="0" destOrd="0" parTransId="{43BDB12C-E09B-4127-A831-BE1FF829AF07}" sibTransId="{B3E54811-298F-4290-914E-558C5E1A73A4}"/>
    <dgm:cxn modelId="{C08ED745-1027-427D-857D-B54439E49D6D}" type="presOf" srcId="{E12C60D6-8903-4808-9C8F-54B52D0F3F86}" destId="{4B731D31-1816-471F-A9A0-43EE9E97B299}" srcOrd="0" destOrd="0" presId="urn:microsoft.com/office/officeart/2018/2/layout/IconCircleList"/>
    <dgm:cxn modelId="{6027F146-6FFB-4332-A467-6B88AE49036F}" type="presOf" srcId="{3014E9B1-588F-495F-9599-6AA79E15A0A3}" destId="{EA7A66C2-4FB9-4CE9-830A-3BF1D5BC9A0E}" srcOrd="0" destOrd="0" presId="urn:microsoft.com/office/officeart/2018/2/layout/IconCircleList"/>
    <dgm:cxn modelId="{59D3E353-0A7D-4522-B48F-217D9BF4840E}" type="presOf" srcId="{5E2CB4F2-B6B0-4160-B58A-3989041287BA}" destId="{35EBA1CC-94C1-437F-9EFA-EB026E3C4CA8}" srcOrd="0" destOrd="0" presId="urn:microsoft.com/office/officeart/2018/2/layout/IconCircleList"/>
    <dgm:cxn modelId="{DA860A80-016E-4757-95C6-43225510B5B9}" srcId="{66A64B6E-D710-4BD8-BB3F-10B1589E9BFB}" destId="{36A65828-2B5E-400C-A9EE-29E5AA1580CF}" srcOrd="1" destOrd="0" parTransId="{5B8D960A-E60F-4863-BD86-87E4CC2BAFD9}" sibTransId="{5E2CB4F2-B6B0-4160-B58A-3989041287BA}"/>
    <dgm:cxn modelId="{7FC38E81-B39F-4C21-8FA3-E7042692558F}" type="presOf" srcId="{D37FCD33-1F44-4414-AB6D-A771A40BDA0D}" destId="{65984C11-3029-4FFF-B56B-CB92F2E1AB25}" srcOrd="0" destOrd="0" presId="urn:microsoft.com/office/officeart/2018/2/layout/IconCircleList"/>
    <dgm:cxn modelId="{64937688-0919-41CF-93C0-CC2D8901E679}" srcId="{66A64B6E-D710-4BD8-BB3F-10B1589E9BFB}" destId="{E12C60D6-8903-4808-9C8F-54B52D0F3F86}" srcOrd="3" destOrd="0" parTransId="{AC8B4FFF-503C-4153-9ACA-AF3069FD0CB7}" sibTransId="{27941BFF-AD61-4201-B66E-CC8A2E339811}"/>
    <dgm:cxn modelId="{63EEEFA6-07D2-42E4-97AB-22923CE4DE9A}" type="presOf" srcId="{66A64B6E-D710-4BD8-BB3F-10B1589E9BFB}" destId="{EC2E0CAC-D9BD-427B-9813-68E5530B1A54}" srcOrd="0" destOrd="0" presId="urn:microsoft.com/office/officeart/2018/2/layout/IconCircleList"/>
    <dgm:cxn modelId="{3CECE3BA-834E-4DB6-A0D1-DC1F7A0D4B93}" srcId="{66A64B6E-D710-4BD8-BB3F-10B1589E9BFB}" destId="{3014E9B1-588F-495F-9599-6AA79E15A0A3}" srcOrd="2" destOrd="0" parTransId="{6AB078EB-BEE7-49CB-8A9D-00723FF9C091}" sibTransId="{E8F8613E-158D-4471-B4CB-7437ED8E5BC1}"/>
    <dgm:cxn modelId="{7443FEE2-4875-4C43-87D7-D2118C64D144}" type="presOf" srcId="{B3E54811-298F-4290-914E-558C5E1A73A4}" destId="{47D46CE6-F73B-4406-AD95-5D0961A86F69}" srcOrd="0" destOrd="0" presId="urn:microsoft.com/office/officeart/2018/2/layout/IconCircleList"/>
    <dgm:cxn modelId="{1E3C88E9-E011-4721-8B7E-80971C6958F4}" type="presOf" srcId="{36A65828-2B5E-400C-A9EE-29E5AA1580CF}" destId="{429B4683-46CE-461D-96B2-C145B54F1A2E}" srcOrd="0" destOrd="0" presId="urn:microsoft.com/office/officeart/2018/2/layout/IconCircleList"/>
    <dgm:cxn modelId="{4B4B69E0-AD53-4735-9511-90CB0A7965B1}" type="presParOf" srcId="{EC2E0CAC-D9BD-427B-9813-68E5530B1A54}" destId="{28BCB7EB-D918-409E-99E3-DB7E3B5AA630}" srcOrd="0" destOrd="0" presId="urn:microsoft.com/office/officeart/2018/2/layout/IconCircleList"/>
    <dgm:cxn modelId="{D0AA602E-6E65-4DB9-85D1-4893D36FDDF7}" type="presParOf" srcId="{28BCB7EB-D918-409E-99E3-DB7E3B5AA630}" destId="{D6E98154-24C7-4289-A59D-17DF9D449A15}" srcOrd="0" destOrd="0" presId="urn:microsoft.com/office/officeart/2018/2/layout/IconCircleList"/>
    <dgm:cxn modelId="{3E32630E-88E1-4546-86EE-F0792732DF95}" type="presParOf" srcId="{D6E98154-24C7-4289-A59D-17DF9D449A15}" destId="{74268E6D-0A6D-49A7-8BD1-40D61DB482BE}" srcOrd="0" destOrd="0" presId="urn:microsoft.com/office/officeart/2018/2/layout/IconCircleList"/>
    <dgm:cxn modelId="{5228E16F-F1FC-4D59-8BC6-815B00C98191}" type="presParOf" srcId="{D6E98154-24C7-4289-A59D-17DF9D449A15}" destId="{296A186A-CFE5-42A3-BCAF-1F5C0C963F9C}" srcOrd="1" destOrd="0" presId="urn:microsoft.com/office/officeart/2018/2/layout/IconCircleList"/>
    <dgm:cxn modelId="{22E6D61D-D55F-4C30-A3BC-8F30DBDA99DF}" type="presParOf" srcId="{D6E98154-24C7-4289-A59D-17DF9D449A15}" destId="{AE4C5A7B-2D4A-48C6-8674-B496B8368E60}" srcOrd="2" destOrd="0" presId="urn:microsoft.com/office/officeart/2018/2/layout/IconCircleList"/>
    <dgm:cxn modelId="{2DB23F3B-62B8-4A46-BE6E-3FF44A3BD93B}" type="presParOf" srcId="{D6E98154-24C7-4289-A59D-17DF9D449A15}" destId="{65984C11-3029-4FFF-B56B-CB92F2E1AB25}" srcOrd="3" destOrd="0" presId="urn:microsoft.com/office/officeart/2018/2/layout/IconCircleList"/>
    <dgm:cxn modelId="{09D7EC05-3887-4D7F-A55A-E8A3CFF80173}" type="presParOf" srcId="{28BCB7EB-D918-409E-99E3-DB7E3B5AA630}" destId="{47D46CE6-F73B-4406-AD95-5D0961A86F69}" srcOrd="1" destOrd="0" presId="urn:microsoft.com/office/officeart/2018/2/layout/IconCircleList"/>
    <dgm:cxn modelId="{5B1275BE-049F-4AF7-B3B8-F7AFA27F7C9B}" type="presParOf" srcId="{28BCB7EB-D918-409E-99E3-DB7E3B5AA630}" destId="{7AA9FF06-B915-48FC-8A05-CA6A953A1D9D}" srcOrd="2" destOrd="0" presId="urn:microsoft.com/office/officeart/2018/2/layout/IconCircleList"/>
    <dgm:cxn modelId="{C700F140-95EA-4852-9AA6-FB29D668BD84}" type="presParOf" srcId="{7AA9FF06-B915-48FC-8A05-CA6A953A1D9D}" destId="{41981C06-DD08-4CFD-A270-442ED85A733D}" srcOrd="0" destOrd="0" presId="urn:microsoft.com/office/officeart/2018/2/layout/IconCircleList"/>
    <dgm:cxn modelId="{8297B618-5490-46B0-A16F-ED26F4E1E01C}" type="presParOf" srcId="{7AA9FF06-B915-48FC-8A05-CA6A953A1D9D}" destId="{A10261E6-A860-492C-8618-1370A9ACF0F2}" srcOrd="1" destOrd="0" presId="urn:microsoft.com/office/officeart/2018/2/layout/IconCircleList"/>
    <dgm:cxn modelId="{4C6F0ABC-F3B3-40A1-9E29-B3D4B54D4B2B}" type="presParOf" srcId="{7AA9FF06-B915-48FC-8A05-CA6A953A1D9D}" destId="{CE5235A0-54A0-4820-A5C6-52880ED30D56}" srcOrd="2" destOrd="0" presId="urn:microsoft.com/office/officeart/2018/2/layout/IconCircleList"/>
    <dgm:cxn modelId="{AB010A36-D55F-4107-8657-C613FC471923}" type="presParOf" srcId="{7AA9FF06-B915-48FC-8A05-CA6A953A1D9D}" destId="{429B4683-46CE-461D-96B2-C145B54F1A2E}" srcOrd="3" destOrd="0" presId="urn:microsoft.com/office/officeart/2018/2/layout/IconCircleList"/>
    <dgm:cxn modelId="{EC7DBFE3-00A6-404A-AAAE-00EAD5F451B8}" type="presParOf" srcId="{28BCB7EB-D918-409E-99E3-DB7E3B5AA630}" destId="{35EBA1CC-94C1-437F-9EFA-EB026E3C4CA8}" srcOrd="3" destOrd="0" presId="urn:microsoft.com/office/officeart/2018/2/layout/IconCircleList"/>
    <dgm:cxn modelId="{1746AE15-7A7D-42D1-8D96-210A4F961AB6}" type="presParOf" srcId="{28BCB7EB-D918-409E-99E3-DB7E3B5AA630}" destId="{99E60277-403A-4A88-95BF-1C6826FE0DC5}" srcOrd="4" destOrd="0" presId="urn:microsoft.com/office/officeart/2018/2/layout/IconCircleList"/>
    <dgm:cxn modelId="{F21D9D23-C87D-43ED-9DC7-CD68FA99C7C9}" type="presParOf" srcId="{99E60277-403A-4A88-95BF-1C6826FE0DC5}" destId="{24BDBE38-A785-4E29-98C5-9718629404E1}" srcOrd="0" destOrd="0" presId="urn:microsoft.com/office/officeart/2018/2/layout/IconCircleList"/>
    <dgm:cxn modelId="{03824460-6338-46F8-9D15-7BE875B4329C}" type="presParOf" srcId="{99E60277-403A-4A88-95BF-1C6826FE0DC5}" destId="{A691B70B-B3C9-4919-9EFA-24D8C0FA2619}" srcOrd="1" destOrd="0" presId="urn:microsoft.com/office/officeart/2018/2/layout/IconCircleList"/>
    <dgm:cxn modelId="{A52A9FB8-1569-49C8-83DA-138053FE9372}" type="presParOf" srcId="{99E60277-403A-4A88-95BF-1C6826FE0DC5}" destId="{1E8BEDB3-7334-44F8-AE8E-3F62C6C9276F}" srcOrd="2" destOrd="0" presId="urn:microsoft.com/office/officeart/2018/2/layout/IconCircleList"/>
    <dgm:cxn modelId="{FBDB4D59-69D7-4D90-884F-170E7E515586}" type="presParOf" srcId="{99E60277-403A-4A88-95BF-1C6826FE0DC5}" destId="{EA7A66C2-4FB9-4CE9-830A-3BF1D5BC9A0E}" srcOrd="3" destOrd="0" presId="urn:microsoft.com/office/officeart/2018/2/layout/IconCircleList"/>
    <dgm:cxn modelId="{441A738C-AD30-4B19-B5A5-0297A6951294}" type="presParOf" srcId="{28BCB7EB-D918-409E-99E3-DB7E3B5AA630}" destId="{3A92347B-7D9B-4DBE-9BEA-2552A29207E3}" srcOrd="5" destOrd="0" presId="urn:microsoft.com/office/officeart/2018/2/layout/IconCircleList"/>
    <dgm:cxn modelId="{FFD7DA52-F296-42B4-A73D-8A296B8B7614}" type="presParOf" srcId="{28BCB7EB-D918-409E-99E3-DB7E3B5AA630}" destId="{657B1F51-1A74-42B2-8B4E-95D39F7C8B6F}" srcOrd="6" destOrd="0" presId="urn:microsoft.com/office/officeart/2018/2/layout/IconCircleList"/>
    <dgm:cxn modelId="{5C577E83-5BCC-4BB4-B971-E11AC5FEC0D5}" type="presParOf" srcId="{657B1F51-1A74-42B2-8B4E-95D39F7C8B6F}" destId="{BCD4FD75-B358-4B1A-BF2B-D66C3CDB3AC6}" srcOrd="0" destOrd="0" presId="urn:microsoft.com/office/officeart/2018/2/layout/IconCircleList"/>
    <dgm:cxn modelId="{FF942F7D-BC70-4520-B326-BEB078A99DFF}" type="presParOf" srcId="{657B1F51-1A74-42B2-8B4E-95D39F7C8B6F}" destId="{061B0B88-B1CF-435F-8A0E-490BB2ABB0A2}" srcOrd="1" destOrd="0" presId="urn:microsoft.com/office/officeart/2018/2/layout/IconCircleList"/>
    <dgm:cxn modelId="{91F4BA2B-0BD3-49D0-9DFD-3B985D4AF7C1}" type="presParOf" srcId="{657B1F51-1A74-42B2-8B4E-95D39F7C8B6F}" destId="{8EF1504B-BAD6-4425-98C6-A799C0A6D7E4}" srcOrd="2" destOrd="0" presId="urn:microsoft.com/office/officeart/2018/2/layout/IconCircleList"/>
    <dgm:cxn modelId="{A2385124-6C74-4AFB-8DB3-6B97E6BABB3D}" type="presParOf" srcId="{657B1F51-1A74-42B2-8B4E-95D39F7C8B6F}" destId="{4B731D31-1816-471F-A9A0-43EE9E97B299}"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9CF243F-8411-407D-86C0-3D5FE87CE535}"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8E9B8F59-BE1C-44C9-B308-4C8796556491}">
      <dgm:prSet/>
      <dgm:spPr/>
      <dgm:t>
        <a:bodyPr/>
        <a:lstStyle/>
        <a:p>
          <a:r>
            <a:rPr lang="en-US"/>
            <a:t>The buying and selling of currencies take place on the foreign exchange market, which determines their exchange rates. </a:t>
          </a:r>
        </a:p>
      </dgm:t>
    </dgm:pt>
    <dgm:pt modelId="{849E4A5D-CA54-4EDF-8EEA-7533591B9E39}" type="parTrans" cxnId="{39540B2D-692E-4CF1-86D6-C231F3EA8DF0}">
      <dgm:prSet/>
      <dgm:spPr/>
      <dgm:t>
        <a:bodyPr/>
        <a:lstStyle/>
        <a:p>
          <a:endParaRPr lang="en-US"/>
        </a:p>
      </dgm:t>
    </dgm:pt>
    <dgm:pt modelId="{7618A671-B1AA-4C07-AFCD-919488B273FE}" type="sibTrans" cxnId="{39540B2D-692E-4CF1-86D6-C231F3EA8DF0}">
      <dgm:prSet/>
      <dgm:spPr/>
      <dgm:t>
        <a:bodyPr/>
        <a:lstStyle/>
        <a:p>
          <a:endParaRPr lang="en-US"/>
        </a:p>
      </dgm:t>
    </dgm:pt>
    <dgm:pt modelId="{771AD62E-84E7-4D71-883F-7E0BDE8D832D}">
      <dgm:prSet/>
      <dgm:spPr/>
      <dgm:t>
        <a:bodyPr/>
        <a:lstStyle/>
        <a:p>
          <a:r>
            <a:rPr lang="en-US"/>
            <a:t>The foreign exchange market plays an important role in society and the global economy. </a:t>
          </a:r>
        </a:p>
      </dgm:t>
    </dgm:pt>
    <dgm:pt modelId="{AECD70EA-9F69-4055-9B36-41ECBC1ECB03}" type="parTrans" cxnId="{BEC2B8E8-AE39-4CBD-ACF7-3B694758FCC8}">
      <dgm:prSet/>
      <dgm:spPr/>
      <dgm:t>
        <a:bodyPr/>
        <a:lstStyle/>
        <a:p>
          <a:endParaRPr lang="en-US"/>
        </a:p>
      </dgm:t>
    </dgm:pt>
    <dgm:pt modelId="{9FCBD09B-BEE3-42A4-A9A6-34629D3192B5}" type="sibTrans" cxnId="{BEC2B8E8-AE39-4CBD-ACF7-3B694758FCC8}">
      <dgm:prSet/>
      <dgm:spPr/>
      <dgm:t>
        <a:bodyPr/>
        <a:lstStyle/>
        <a:p>
          <a:endParaRPr lang="en-US"/>
        </a:p>
      </dgm:t>
    </dgm:pt>
    <dgm:pt modelId="{8D2F77AC-54D7-4351-9A44-7CDFFC60EF38}">
      <dgm:prSet/>
      <dgm:spPr/>
      <dgm:t>
        <a:bodyPr/>
        <a:lstStyle/>
        <a:p>
          <a:r>
            <a:rPr lang="en-US"/>
            <a:t>By converting currencies, they facilitate global trade that can include investments, the exchange of goods and services, and financial transactions.</a:t>
          </a:r>
        </a:p>
      </dgm:t>
    </dgm:pt>
    <dgm:pt modelId="{E159672F-BBF1-45AF-8168-FD1C8CED4566}" type="parTrans" cxnId="{E50B32F1-B4BB-4DBD-8EAD-015A6FE93322}">
      <dgm:prSet/>
      <dgm:spPr/>
      <dgm:t>
        <a:bodyPr/>
        <a:lstStyle/>
        <a:p>
          <a:endParaRPr lang="en-US"/>
        </a:p>
      </dgm:t>
    </dgm:pt>
    <dgm:pt modelId="{9D6CE54C-83C0-4EBA-B7E4-F85D3B4F33D2}" type="sibTrans" cxnId="{E50B32F1-B4BB-4DBD-8EAD-015A6FE93322}">
      <dgm:prSet/>
      <dgm:spPr/>
      <dgm:t>
        <a:bodyPr/>
        <a:lstStyle/>
        <a:p>
          <a:endParaRPr lang="en-US"/>
        </a:p>
      </dgm:t>
    </dgm:pt>
    <dgm:pt modelId="{44C8F9B6-8644-402E-BF99-44E47B8F545D}">
      <dgm:prSet/>
      <dgm:spPr/>
      <dgm:t>
        <a:bodyPr/>
        <a:lstStyle/>
        <a:p>
          <a:r>
            <a:rPr lang="en-US"/>
            <a:t>Banks, forex dealers, commercial companies, central banks, investment management firms, hedge funds, retail forex dealers, and investors all trade currency pairs on the exchange market.</a:t>
          </a:r>
        </a:p>
      </dgm:t>
    </dgm:pt>
    <dgm:pt modelId="{6E872027-2368-40EB-8709-6F0ADCC6E69F}" type="parTrans" cxnId="{C5C7A7A6-321C-490D-B469-4C21A44983C2}">
      <dgm:prSet/>
      <dgm:spPr/>
      <dgm:t>
        <a:bodyPr/>
        <a:lstStyle/>
        <a:p>
          <a:endParaRPr lang="en-US"/>
        </a:p>
      </dgm:t>
    </dgm:pt>
    <dgm:pt modelId="{40310564-7702-424D-8DD3-020C16C2D2F2}" type="sibTrans" cxnId="{C5C7A7A6-321C-490D-B469-4C21A44983C2}">
      <dgm:prSet/>
      <dgm:spPr/>
      <dgm:t>
        <a:bodyPr/>
        <a:lstStyle/>
        <a:p>
          <a:endParaRPr lang="en-US"/>
        </a:p>
      </dgm:t>
    </dgm:pt>
    <dgm:pt modelId="{A38E80A8-F1E7-4A9F-8225-A3E17F7F4DD0}" type="pres">
      <dgm:prSet presAssocID="{A9CF243F-8411-407D-86C0-3D5FE87CE535}" presName="linear" presStyleCnt="0">
        <dgm:presLayoutVars>
          <dgm:animLvl val="lvl"/>
          <dgm:resizeHandles val="exact"/>
        </dgm:presLayoutVars>
      </dgm:prSet>
      <dgm:spPr/>
    </dgm:pt>
    <dgm:pt modelId="{6F68DA93-E404-4452-A842-1C0F5A71B871}" type="pres">
      <dgm:prSet presAssocID="{8E9B8F59-BE1C-44C9-B308-4C8796556491}" presName="parentText" presStyleLbl="node1" presStyleIdx="0" presStyleCnt="4">
        <dgm:presLayoutVars>
          <dgm:chMax val="0"/>
          <dgm:bulletEnabled val="1"/>
        </dgm:presLayoutVars>
      </dgm:prSet>
      <dgm:spPr/>
    </dgm:pt>
    <dgm:pt modelId="{A3A16906-C3DD-4B4A-B1EC-CBAF7E326595}" type="pres">
      <dgm:prSet presAssocID="{7618A671-B1AA-4C07-AFCD-919488B273FE}" presName="spacer" presStyleCnt="0"/>
      <dgm:spPr/>
    </dgm:pt>
    <dgm:pt modelId="{402B5B4E-625D-4842-9BB6-429E40EA930F}" type="pres">
      <dgm:prSet presAssocID="{771AD62E-84E7-4D71-883F-7E0BDE8D832D}" presName="parentText" presStyleLbl="node1" presStyleIdx="1" presStyleCnt="4">
        <dgm:presLayoutVars>
          <dgm:chMax val="0"/>
          <dgm:bulletEnabled val="1"/>
        </dgm:presLayoutVars>
      </dgm:prSet>
      <dgm:spPr/>
    </dgm:pt>
    <dgm:pt modelId="{CF5457D5-BCC7-45C2-9F91-5EB30C36EC5E}" type="pres">
      <dgm:prSet presAssocID="{9FCBD09B-BEE3-42A4-A9A6-34629D3192B5}" presName="spacer" presStyleCnt="0"/>
      <dgm:spPr/>
    </dgm:pt>
    <dgm:pt modelId="{6918CA08-9582-4FB7-A529-F4D9B6E07023}" type="pres">
      <dgm:prSet presAssocID="{8D2F77AC-54D7-4351-9A44-7CDFFC60EF38}" presName="parentText" presStyleLbl="node1" presStyleIdx="2" presStyleCnt="4">
        <dgm:presLayoutVars>
          <dgm:chMax val="0"/>
          <dgm:bulletEnabled val="1"/>
        </dgm:presLayoutVars>
      </dgm:prSet>
      <dgm:spPr/>
    </dgm:pt>
    <dgm:pt modelId="{3BB48A5E-208B-42EE-AC7E-3BA74AD40266}" type="pres">
      <dgm:prSet presAssocID="{9D6CE54C-83C0-4EBA-B7E4-F85D3B4F33D2}" presName="spacer" presStyleCnt="0"/>
      <dgm:spPr/>
    </dgm:pt>
    <dgm:pt modelId="{883B5409-EA9A-4194-83DE-2B00D179869B}" type="pres">
      <dgm:prSet presAssocID="{44C8F9B6-8644-402E-BF99-44E47B8F545D}" presName="parentText" presStyleLbl="node1" presStyleIdx="3" presStyleCnt="4">
        <dgm:presLayoutVars>
          <dgm:chMax val="0"/>
          <dgm:bulletEnabled val="1"/>
        </dgm:presLayoutVars>
      </dgm:prSet>
      <dgm:spPr/>
    </dgm:pt>
  </dgm:ptLst>
  <dgm:cxnLst>
    <dgm:cxn modelId="{E647B61C-9921-44A9-A62B-91AD692C0E40}" type="presOf" srcId="{8D2F77AC-54D7-4351-9A44-7CDFFC60EF38}" destId="{6918CA08-9582-4FB7-A529-F4D9B6E07023}" srcOrd="0" destOrd="0" presId="urn:microsoft.com/office/officeart/2005/8/layout/vList2"/>
    <dgm:cxn modelId="{39540B2D-692E-4CF1-86D6-C231F3EA8DF0}" srcId="{A9CF243F-8411-407D-86C0-3D5FE87CE535}" destId="{8E9B8F59-BE1C-44C9-B308-4C8796556491}" srcOrd="0" destOrd="0" parTransId="{849E4A5D-CA54-4EDF-8EEA-7533591B9E39}" sibTransId="{7618A671-B1AA-4C07-AFCD-919488B273FE}"/>
    <dgm:cxn modelId="{A5E45970-6181-4C01-B680-A86E8D2DBCA9}" type="presOf" srcId="{A9CF243F-8411-407D-86C0-3D5FE87CE535}" destId="{A38E80A8-F1E7-4A9F-8225-A3E17F7F4DD0}" srcOrd="0" destOrd="0" presId="urn:microsoft.com/office/officeart/2005/8/layout/vList2"/>
    <dgm:cxn modelId="{4F99AD72-6096-48B6-A80D-B46DDAF91053}" type="presOf" srcId="{8E9B8F59-BE1C-44C9-B308-4C8796556491}" destId="{6F68DA93-E404-4452-A842-1C0F5A71B871}" srcOrd="0" destOrd="0" presId="urn:microsoft.com/office/officeart/2005/8/layout/vList2"/>
    <dgm:cxn modelId="{C5C7A7A6-321C-490D-B469-4C21A44983C2}" srcId="{A9CF243F-8411-407D-86C0-3D5FE87CE535}" destId="{44C8F9B6-8644-402E-BF99-44E47B8F545D}" srcOrd="3" destOrd="0" parTransId="{6E872027-2368-40EB-8709-6F0ADCC6E69F}" sibTransId="{40310564-7702-424D-8DD3-020C16C2D2F2}"/>
    <dgm:cxn modelId="{0FE7DDB6-7CF8-4046-AA68-633AE02F37F7}" type="presOf" srcId="{771AD62E-84E7-4D71-883F-7E0BDE8D832D}" destId="{402B5B4E-625D-4842-9BB6-429E40EA930F}" srcOrd="0" destOrd="0" presId="urn:microsoft.com/office/officeart/2005/8/layout/vList2"/>
    <dgm:cxn modelId="{D08805C7-8927-4662-B73A-7E7FF1C53BFE}" type="presOf" srcId="{44C8F9B6-8644-402E-BF99-44E47B8F545D}" destId="{883B5409-EA9A-4194-83DE-2B00D179869B}" srcOrd="0" destOrd="0" presId="urn:microsoft.com/office/officeart/2005/8/layout/vList2"/>
    <dgm:cxn modelId="{BEC2B8E8-AE39-4CBD-ACF7-3B694758FCC8}" srcId="{A9CF243F-8411-407D-86C0-3D5FE87CE535}" destId="{771AD62E-84E7-4D71-883F-7E0BDE8D832D}" srcOrd="1" destOrd="0" parTransId="{AECD70EA-9F69-4055-9B36-41ECBC1ECB03}" sibTransId="{9FCBD09B-BEE3-42A4-A9A6-34629D3192B5}"/>
    <dgm:cxn modelId="{E50B32F1-B4BB-4DBD-8EAD-015A6FE93322}" srcId="{A9CF243F-8411-407D-86C0-3D5FE87CE535}" destId="{8D2F77AC-54D7-4351-9A44-7CDFFC60EF38}" srcOrd="2" destOrd="0" parTransId="{E159672F-BBF1-45AF-8168-FD1C8CED4566}" sibTransId="{9D6CE54C-83C0-4EBA-B7E4-F85D3B4F33D2}"/>
    <dgm:cxn modelId="{1ADDC311-E297-4EB0-9686-FC8153925D15}" type="presParOf" srcId="{A38E80A8-F1E7-4A9F-8225-A3E17F7F4DD0}" destId="{6F68DA93-E404-4452-A842-1C0F5A71B871}" srcOrd="0" destOrd="0" presId="urn:microsoft.com/office/officeart/2005/8/layout/vList2"/>
    <dgm:cxn modelId="{E3444F9F-108C-434C-B662-CDC8854B9E82}" type="presParOf" srcId="{A38E80A8-F1E7-4A9F-8225-A3E17F7F4DD0}" destId="{A3A16906-C3DD-4B4A-B1EC-CBAF7E326595}" srcOrd="1" destOrd="0" presId="urn:microsoft.com/office/officeart/2005/8/layout/vList2"/>
    <dgm:cxn modelId="{0D4DB9E8-E5C6-4AA2-B89D-6D73F203F814}" type="presParOf" srcId="{A38E80A8-F1E7-4A9F-8225-A3E17F7F4DD0}" destId="{402B5B4E-625D-4842-9BB6-429E40EA930F}" srcOrd="2" destOrd="0" presId="urn:microsoft.com/office/officeart/2005/8/layout/vList2"/>
    <dgm:cxn modelId="{1A84E149-7195-4CC4-B541-0135059058FE}" type="presParOf" srcId="{A38E80A8-F1E7-4A9F-8225-A3E17F7F4DD0}" destId="{CF5457D5-BCC7-45C2-9F91-5EB30C36EC5E}" srcOrd="3" destOrd="0" presId="urn:microsoft.com/office/officeart/2005/8/layout/vList2"/>
    <dgm:cxn modelId="{8C75C622-50E7-41C3-AC1F-5943DC02323F}" type="presParOf" srcId="{A38E80A8-F1E7-4A9F-8225-A3E17F7F4DD0}" destId="{6918CA08-9582-4FB7-A529-F4D9B6E07023}" srcOrd="4" destOrd="0" presId="urn:microsoft.com/office/officeart/2005/8/layout/vList2"/>
    <dgm:cxn modelId="{03F7898D-0D1D-4B5F-9BCE-4F37CC64B4E3}" type="presParOf" srcId="{A38E80A8-F1E7-4A9F-8225-A3E17F7F4DD0}" destId="{3BB48A5E-208B-42EE-AC7E-3BA74AD40266}" srcOrd="5" destOrd="0" presId="urn:microsoft.com/office/officeart/2005/8/layout/vList2"/>
    <dgm:cxn modelId="{8286F2A1-71F4-4B34-82AA-7FE1B0BDC7E8}" type="presParOf" srcId="{A38E80A8-F1E7-4A9F-8225-A3E17F7F4DD0}" destId="{883B5409-EA9A-4194-83DE-2B00D179869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6EA6E58-49BC-45CE-AF92-45B75E65D855}"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8C52B855-533D-4B86-82CB-416DA3FA7C69}">
      <dgm:prSet/>
      <dgm:spPr/>
      <dgm:t>
        <a:bodyPr/>
        <a:lstStyle/>
        <a:p>
          <a:r>
            <a:rPr lang="en-US"/>
            <a:t>The Real Effective Exchange Rate (REER) measures how valuable a country’s currency is as compared to other countries.</a:t>
          </a:r>
        </a:p>
      </dgm:t>
    </dgm:pt>
    <dgm:pt modelId="{C7A0E1CC-7B8E-44A3-9EB1-5A32ED995793}" type="parTrans" cxnId="{09931DE9-3DA2-4409-94E2-746F1BA11D42}">
      <dgm:prSet/>
      <dgm:spPr/>
      <dgm:t>
        <a:bodyPr/>
        <a:lstStyle/>
        <a:p>
          <a:endParaRPr lang="en-US"/>
        </a:p>
      </dgm:t>
    </dgm:pt>
    <dgm:pt modelId="{8F6D358C-D813-435D-82D4-57E60AB3F2A6}" type="sibTrans" cxnId="{09931DE9-3DA2-4409-94E2-746F1BA11D42}">
      <dgm:prSet/>
      <dgm:spPr/>
      <dgm:t>
        <a:bodyPr/>
        <a:lstStyle/>
        <a:p>
          <a:endParaRPr lang="en-US"/>
        </a:p>
      </dgm:t>
    </dgm:pt>
    <dgm:pt modelId="{40E4A254-7C32-4D9C-A89C-44CFBC30B889}">
      <dgm:prSet/>
      <dgm:spPr/>
      <dgm:t>
        <a:bodyPr/>
        <a:lstStyle/>
        <a:p>
          <a:r>
            <a:rPr lang="en-US"/>
            <a:t>It considers how much things cost in different countries and gives a better idea of a country’s currency value compared to the nominal exchange rate. </a:t>
          </a:r>
        </a:p>
      </dgm:t>
    </dgm:pt>
    <dgm:pt modelId="{75A66300-2643-43D0-BDEA-5C03E0852942}" type="parTrans" cxnId="{14C0B03E-F4AB-4ADB-B022-ABF40242DADD}">
      <dgm:prSet/>
      <dgm:spPr/>
      <dgm:t>
        <a:bodyPr/>
        <a:lstStyle/>
        <a:p>
          <a:endParaRPr lang="en-US"/>
        </a:p>
      </dgm:t>
    </dgm:pt>
    <dgm:pt modelId="{AB09EE96-4565-4C76-9E99-B809042C9BE8}" type="sibTrans" cxnId="{14C0B03E-F4AB-4ADB-B022-ABF40242DADD}">
      <dgm:prSet/>
      <dgm:spPr/>
      <dgm:t>
        <a:bodyPr/>
        <a:lstStyle/>
        <a:p>
          <a:endParaRPr lang="en-US"/>
        </a:p>
      </dgm:t>
    </dgm:pt>
    <dgm:pt modelId="{6393CB1C-7BD7-4F69-A11A-F0EEC932F3CD}" type="pres">
      <dgm:prSet presAssocID="{E6EA6E58-49BC-45CE-AF92-45B75E65D855}" presName="vert0" presStyleCnt="0">
        <dgm:presLayoutVars>
          <dgm:dir/>
          <dgm:animOne val="branch"/>
          <dgm:animLvl val="lvl"/>
        </dgm:presLayoutVars>
      </dgm:prSet>
      <dgm:spPr/>
    </dgm:pt>
    <dgm:pt modelId="{7F692E62-01F7-4C39-B09B-D58882CF3673}" type="pres">
      <dgm:prSet presAssocID="{8C52B855-533D-4B86-82CB-416DA3FA7C69}" presName="thickLine" presStyleLbl="alignNode1" presStyleIdx="0" presStyleCnt="2"/>
      <dgm:spPr/>
    </dgm:pt>
    <dgm:pt modelId="{17DE4037-DE3D-4791-A765-C485CA5ECFB9}" type="pres">
      <dgm:prSet presAssocID="{8C52B855-533D-4B86-82CB-416DA3FA7C69}" presName="horz1" presStyleCnt="0"/>
      <dgm:spPr/>
    </dgm:pt>
    <dgm:pt modelId="{2F4A2F9C-79F5-4655-BCF8-ABEC8F8C0D2E}" type="pres">
      <dgm:prSet presAssocID="{8C52B855-533D-4B86-82CB-416DA3FA7C69}" presName="tx1" presStyleLbl="revTx" presStyleIdx="0" presStyleCnt="2"/>
      <dgm:spPr/>
    </dgm:pt>
    <dgm:pt modelId="{F546F6F1-8B9D-4C28-8A69-EBF96E2A0A75}" type="pres">
      <dgm:prSet presAssocID="{8C52B855-533D-4B86-82CB-416DA3FA7C69}" presName="vert1" presStyleCnt="0"/>
      <dgm:spPr/>
    </dgm:pt>
    <dgm:pt modelId="{097E9043-80EC-4E14-86A6-74362EBD1087}" type="pres">
      <dgm:prSet presAssocID="{40E4A254-7C32-4D9C-A89C-44CFBC30B889}" presName="thickLine" presStyleLbl="alignNode1" presStyleIdx="1" presStyleCnt="2"/>
      <dgm:spPr/>
    </dgm:pt>
    <dgm:pt modelId="{8A584F7A-428F-4B2B-87B9-AD88817EAF91}" type="pres">
      <dgm:prSet presAssocID="{40E4A254-7C32-4D9C-A89C-44CFBC30B889}" presName="horz1" presStyleCnt="0"/>
      <dgm:spPr/>
    </dgm:pt>
    <dgm:pt modelId="{E101B81D-1160-4EC0-9C8B-37E1259BDC6A}" type="pres">
      <dgm:prSet presAssocID="{40E4A254-7C32-4D9C-A89C-44CFBC30B889}" presName="tx1" presStyleLbl="revTx" presStyleIdx="1" presStyleCnt="2"/>
      <dgm:spPr/>
    </dgm:pt>
    <dgm:pt modelId="{A2965674-20E6-4040-BD2B-32B7A4A83957}" type="pres">
      <dgm:prSet presAssocID="{40E4A254-7C32-4D9C-A89C-44CFBC30B889}" presName="vert1" presStyleCnt="0"/>
      <dgm:spPr/>
    </dgm:pt>
  </dgm:ptLst>
  <dgm:cxnLst>
    <dgm:cxn modelId="{14C0B03E-F4AB-4ADB-B022-ABF40242DADD}" srcId="{E6EA6E58-49BC-45CE-AF92-45B75E65D855}" destId="{40E4A254-7C32-4D9C-A89C-44CFBC30B889}" srcOrd="1" destOrd="0" parTransId="{75A66300-2643-43D0-BDEA-5C03E0852942}" sibTransId="{AB09EE96-4565-4C76-9E99-B809042C9BE8}"/>
    <dgm:cxn modelId="{0C9D84AC-72B6-4D0B-94E1-1C380EA6E209}" type="presOf" srcId="{40E4A254-7C32-4D9C-A89C-44CFBC30B889}" destId="{E101B81D-1160-4EC0-9C8B-37E1259BDC6A}" srcOrd="0" destOrd="0" presId="urn:microsoft.com/office/officeart/2008/layout/LinedList"/>
    <dgm:cxn modelId="{A7FA9FBB-B059-4F6A-9ACE-63DE7C67710E}" type="presOf" srcId="{E6EA6E58-49BC-45CE-AF92-45B75E65D855}" destId="{6393CB1C-7BD7-4F69-A11A-F0EEC932F3CD}" srcOrd="0" destOrd="0" presId="urn:microsoft.com/office/officeart/2008/layout/LinedList"/>
    <dgm:cxn modelId="{09931DE9-3DA2-4409-94E2-746F1BA11D42}" srcId="{E6EA6E58-49BC-45CE-AF92-45B75E65D855}" destId="{8C52B855-533D-4B86-82CB-416DA3FA7C69}" srcOrd="0" destOrd="0" parTransId="{C7A0E1CC-7B8E-44A3-9EB1-5A32ED995793}" sibTransId="{8F6D358C-D813-435D-82D4-57E60AB3F2A6}"/>
    <dgm:cxn modelId="{9746DBF3-A5CE-47D6-A74C-B772919DC46D}" type="presOf" srcId="{8C52B855-533D-4B86-82CB-416DA3FA7C69}" destId="{2F4A2F9C-79F5-4655-BCF8-ABEC8F8C0D2E}" srcOrd="0" destOrd="0" presId="urn:microsoft.com/office/officeart/2008/layout/LinedList"/>
    <dgm:cxn modelId="{E924A4AA-55B7-41A0-BBC5-355690A5949C}" type="presParOf" srcId="{6393CB1C-7BD7-4F69-A11A-F0EEC932F3CD}" destId="{7F692E62-01F7-4C39-B09B-D58882CF3673}" srcOrd="0" destOrd="0" presId="urn:microsoft.com/office/officeart/2008/layout/LinedList"/>
    <dgm:cxn modelId="{D2F3C96E-68D6-4B8B-A234-CBB95CD42441}" type="presParOf" srcId="{6393CB1C-7BD7-4F69-A11A-F0EEC932F3CD}" destId="{17DE4037-DE3D-4791-A765-C485CA5ECFB9}" srcOrd="1" destOrd="0" presId="urn:microsoft.com/office/officeart/2008/layout/LinedList"/>
    <dgm:cxn modelId="{18FEB05F-7411-4C37-BC0D-7B8C433E2156}" type="presParOf" srcId="{17DE4037-DE3D-4791-A765-C485CA5ECFB9}" destId="{2F4A2F9C-79F5-4655-BCF8-ABEC8F8C0D2E}" srcOrd="0" destOrd="0" presId="urn:microsoft.com/office/officeart/2008/layout/LinedList"/>
    <dgm:cxn modelId="{A09034A5-263C-4AD4-8016-5A531C85EEAD}" type="presParOf" srcId="{17DE4037-DE3D-4791-A765-C485CA5ECFB9}" destId="{F546F6F1-8B9D-4C28-8A69-EBF96E2A0A75}" srcOrd="1" destOrd="0" presId="urn:microsoft.com/office/officeart/2008/layout/LinedList"/>
    <dgm:cxn modelId="{73B0EE5E-CAEC-46D7-BE93-06F143F6E3EA}" type="presParOf" srcId="{6393CB1C-7BD7-4F69-A11A-F0EEC932F3CD}" destId="{097E9043-80EC-4E14-86A6-74362EBD1087}" srcOrd="2" destOrd="0" presId="urn:microsoft.com/office/officeart/2008/layout/LinedList"/>
    <dgm:cxn modelId="{9FDFEFB1-44A4-4C6B-8282-219EE23B60BD}" type="presParOf" srcId="{6393CB1C-7BD7-4F69-A11A-F0EEC932F3CD}" destId="{8A584F7A-428F-4B2B-87B9-AD88817EAF91}" srcOrd="3" destOrd="0" presId="urn:microsoft.com/office/officeart/2008/layout/LinedList"/>
    <dgm:cxn modelId="{94A055FE-5B86-4402-A293-5CD5D1B29D17}" type="presParOf" srcId="{8A584F7A-428F-4B2B-87B9-AD88817EAF91}" destId="{E101B81D-1160-4EC0-9C8B-37E1259BDC6A}" srcOrd="0" destOrd="0" presId="urn:microsoft.com/office/officeart/2008/layout/LinedList"/>
    <dgm:cxn modelId="{57F36CA3-C872-4CD5-A225-58FD9FCDE94F}" type="presParOf" srcId="{8A584F7A-428F-4B2B-87B9-AD88817EAF91}" destId="{A2965674-20E6-4040-BD2B-32B7A4A8395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88CF421-15E3-4DCD-B609-6EF7265F63C3}"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F9B4087C-9EFE-453C-B782-561C434FF62C}">
      <dgm:prSet/>
      <dgm:spPr/>
      <dgm:t>
        <a:bodyPr/>
        <a:lstStyle/>
        <a:p>
          <a:r>
            <a:rPr lang="en-US"/>
            <a:t>Why is the foreign exchange market important?</a:t>
          </a:r>
        </a:p>
      </dgm:t>
    </dgm:pt>
    <dgm:pt modelId="{64D77148-5A8D-42CE-B65A-B3E2FF597C51}" type="parTrans" cxnId="{96E08820-AAC7-44F4-9077-98476851FBA7}">
      <dgm:prSet/>
      <dgm:spPr/>
      <dgm:t>
        <a:bodyPr/>
        <a:lstStyle/>
        <a:p>
          <a:endParaRPr lang="en-US"/>
        </a:p>
      </dgm:t>
    </dgm:pt>
    <dgm:pt modelId="{4584C805-41F5-443F-9B8C-939CEDD66C2E}" type="sibTrans" cxnId="{96E08820-AAC7-44F4-9077-98476851FBA7}">
      <dgm:prSet/>
      <dgm:spPr/>
      <dgm:t>
        <a:bodyPr/>
        <a:lstStyle/>
        <a:p>
          <a:endParaRPr lang="en-US"/>
        </a:p>
      </dgm:t>
    </dgm:pt>
    <dgm:pt modelId="{9890DC1F-FE25-4C7A-AB42-E7931429B379}">
      <dgm:prSet/>
      <dgm:spPr/>
      <dgm:t>
        <a:bodyPr/>
        <a:lstStyle/>
        <a:p>
          <a:r>
            <a:rPr lang="en-US"/>
            <a:t>Foreign exchange markets make cross-border trade, investment, and financial transactions easier. In these markets, firms that transact in foreign currencies can convert their currencies or deposits into the currencies.</a:t>
          </a:r>
        </a:p>
      </dgm:t>
    </dgm:pt>
    <dgm:pt modelId="{17FAE80D-016A-4898-A612-55A5E49F1351}" type="parTrans" cxnId="{A9296D1C-EE06-48AB-8FC6-6BA44FE6DBEC}">
      <dgm:prSet/>
      <dgm:spPr/>
      <dgm:t>
        <a:bodyPr/>
        <a:lstStyle/>
        <a:p>
          <a:endParaRPr lang="en-US"/>
        </a:p>
      </dgm:t>
    </dgm:pt>
    <dgm:pt modelId="{57250F2D-6978-47AF-B430-44F155F7BD88}" type="sibTrans" cxnId="{A9296D1C-EE06-48AB-8FC6-6BA44FE6DBEC}">
      <dgm:prSet/>
      <dgm:spPr/>
      <dgm:t>
        <a:bodyPr/>
        <a:lstStyle/>
        <a:p>
          <a:endParaRPr lang="en-US"/>
        </a:p>
      </dgm:t>
    </dgm:pt>
    <dgm:pt modelId="{1A0840AB-96AD-4D3E-A916-06A92F212514}" type="pres">
      <dgm:prSet presAssocID="{988CF421-15E3-4DCD-B609-6EF7265F63C3}" presName="vert0" presStyleCnt="0">
        <dgm:presLayoutVars>
          <dgm:dir/>
          <dgm:animOne val="branch"/>
          <dgm:animLvl val="lvl"/>
        </dgm:presLayoutVars>
      </dgm:prSet>
      <dgm:spPr/>
    </dgm:pt>
    <dgm:pt modelId="{5F282FB7-7E8A-4389-BB39-59CAC6DF56FB}" type="pres">
      <dgm:prSet presAssocID="{F9B4087C-9EFE-453C-B782-561C434FF62C}" presName="thickLine" presStyleLbl="alignNode1" presStyleIdx="0" presStyleCnt="2"/>
      <dgm:spPr/>
    </dgm:pt>
    <dgm:pt modelId="{A76DA4B5-186E-450A-BEC9-DBF9FFA574B6}" type="pres">
      <dgm:prSet presAssocID="{F9B4087C-9EFE-453C-B782-561C434FF62C}" presName="horz1" presStyleCnt="0"/>
      <dgm:spPr/>
    </dgm:pt>
    <dgm:pt modelId="{B46F86DF-9C01-4CC9-879A-0F3B0B9BB65D}" type="pres">
      <dgm:prSet presAssocID="{F9B4087C-9EFE-453C-B782-561C434FF62C}" presName="tx1" presStyleLbl="revTx" presStyleIdx="0" presStyleCnt="2"/>
      <dgm:spPr/>
    </dgm:pt>
    <dgm:pt modelId="{89A5FD52-198B-49F0-93D3-DAB9536AFE95}" type="pres">
      <dgm:prSet presAssocID="{F9B4087C-9EFE-453C-B782-561C434FF62C}" presName="vert1" presStyleCnt="0"/>
      <dgm:spPr/>
    </dgm:pt>
    <dgm:pt modelId="{D00F8222-1E4D-4944-A63C-15972A3AB56F}" type="pres">
      <dgm:prSet presAssocID="{9890DC1F-FE25-4C7A-AB42-E7931429B379}" presName="thickLine" presStyleLbl="alignNode1" presStyleIdx="1" presStyleCnt="2"/>
      <dgm:spPr/>
    </dgm:pt>
    <dgm:pt modelId="{5DC85473-E174-40A2-9F7A-68AECB901632}" type="pres">
      <dgm:prSet presAssocID="{9890DC1F-FE25-4C7A-AB42-E7931429B379}" presName="horz1" presStyleCnt="0"/>
      <dgm:spPr/>
    </dgm:pt>
    <dgm:pt modelId="{05A25545-DABC-4AAD-B7B5-0AABA45097DF}" type="pres">
      <dgm:prSet presAssocID="{9890DC1F-FE25-4C7A-AB42-E7931429B379}" presName="tx1" presStyleLbl="revTx" presStyleIdx="1" presStyleCnt="2"/>
      <dgm:spPr/>
    </dgm:pt>
    <dgm:pt modelId="{3D7D2308-F47E-42AE-BBEB-677EDFBABE63}" type="pres">
      <dgm:prSet presAssocID="{9890DC1F-FE25-4C7A-AB42-E7931429B379}" presName="vert1" presStyleCnt="0"/>
      <dgm:spPr/>
    </dgm:pt>
  </dgm:ptLst>
  <dgm:cxnLst>
    <dgm:cxn modelId="{A9296D1C-EE06-48AB-8FC6-6BA44FE6DBEC}" srcId="{988CF421-15E3-4DCD-B609-6EF7265F63C3}" destId="{9890DC1F-FE25-4C7A-AB42-E7931429B379}" srcOrd="1" destOrd="0" parTransId="{17FAE80D-016A-4898-A612-55A5E49F1351}" sibTransId="{57250F2D-6978-47AF-B430-44F155F7BD88}"/>
    <dgm:cxn modelId="{96E08820-AAC7-44F4-9077-98476851FBA7}" srcId="{988CF421-15E3-4DCD-B609-6EF7265F63C3}" destId="{F9B4087C-9EFE-453C-B782-561C434FF62C}" srcOrd="0" destOrd="0" parTransId="{64D77148-5A8D-42CE-B65A-B3E2FF597C51}" sibTransId="{4584C805-41F5-443F-9B8C-939CEDD66C2E}"/>
    <dgm:cxn modelId="{44E18557-9E80-4DA0-B724-B038133F1EDA}" type="presOf" srcId="{9890DC1F-FE25-4C7A-AB42-E7931429B379}" destId="{05A25545-DABC-4AAD-B7B5-0AABA45097DF}" srcOrd="0" destOrd="0" presId="urn:microsoft.com/office/officeart/2008/layout/LinedList"/>
    <dgm:cxn modelId="{031D3696-2E8E-4AB3-802C-17DD3B89298C}" type="presOf" srcId="{988CF421-15E3-4DCD-B609-6EF7265F63C3}" destId="{1A0840AB-96AD-4D3E-A916-06A92F212514}" srcOrd="0" destOrd="0" presId="urn:microsoft.com/office/officeart/2008/layout/LinedList"/>
    <dgm:cxn modelId="{316035FC-16DE-48BE-BEF4-319DFD456025}" type="presOf" srcId="{F9B4087C-9EFE-453C-B782-561C434FF62C}" destId="{B46F86DF-9C01-4CC9-879A-0F3B0B9BB65D}" srcOrd="0" destOrd="0" presId="urn:microsoft.com/office/officeart/2008/layout/LinedList"/>
    <dgm:cxn modelId="{D43B9E9D-C04D-45A4-A8E1-1FBAED6824B2}" type="presParOf" srcId="{1A0840AB-96AD-4D3E-A916-06A92F212514}" destId="{5F282FB7-7E8A-4389-BB39-59CAC6DF56FB}" srcOrd="0" destOrd="0" presId="urn:microsoft.com/office/officeart/2008/layout/LinedList"/>
    <dgm:cxn modelId="{040299CD-B119-434B-B78C-EC29FEBA9486}" type="presParOf" srcId="{1A0840AB-96AD-4D3E-A916-06A92F212514}" destId="{A76DA4B5-186E-450A-BEC9-DBF9FFA574B6}" srcOrd="1" destOrd="0" presId="urn:microsoft.com/office/officeart/2008/layout/LinedList"/>
    <dgm:cxn modelId="{6F93B4D6-C3BD-4153-B539-B16BA87D6A08}" type="presParOf" srcId="{A76DA4B5-186E-450A-BEC9-DBF9FFA574B6}" destId="{B46F86DF-9C01-4CC9-879A-0F3B0B9BB65D}" srcOrd="0" destOrd="0" presId="urn:microsoft.com/office/officeart/2008/layout/LinedList"/>
    <dgm:cxn modelId="{70A3D0E8-2096-46CB-A3B7-9DCB04314D5D}" type="presParOf" srcId="{A76DA4B5-186E-450A-BEC9-DBF9FFA574B6}" destId="{89A5FD52-198B-49F0-93D3-DAB9536AFE95}" srcOrd="1" destOrd="0" presId="urn:microsoft.com/office/officeart/2008/layout/LinedList"/>
    <dgm:cxn modelId="{A67E6986-8C47-4E62-B643-CCC29A2DAF36}" type="presParOf" srcId="{1A0840AB-96AD-4D3E-A916-06A92F212514}" destId="{D00F8222-1E4D-4944-A63C-15972A3AB56F}" srcOrd="2" destOrd="0" presId="urn:microsoft.com/office/officeart/2008/layout/LinedList"/>
    <dgm:cxn modelId="{7944A545-88B1-41CC-B725-8314A99D08A4}" type="presParOf" srcId="{1A0840AB-96AD-4D3E-A916-06A92F212514}" destId="{5DC85473-E174-40A2-9F7A-68AECB901632}" srcOrd="3" destOrd="0" presId="urn:microsoft.com/office/officeart/2008/layout/LinedList"/>
    <dgm:cxn modelId="{93694F74-57CB-4A84-A3C7-701F21449A9D}" type="presParOf" srcId="{5DC85473-E174-40A2-9F7A-68AECB901632}" destId="{05A25545-DABC-4AAD-B7B5-0AABA45097DF}" srcOrd="0" destOrd="0" presId="urn:microsoft.com/office/officeart/2008/layout/LinedList"/>
    <dgm:cxn modelId="{01D740E1-DF87-44D2-92F0-731E4DFAB2C1}" type="presParOf" srcId="{5DC85473-E174-40A2-9F7A-68AECB901632}" destId="{3D7D2308-F47E-42AE-BBEB-677EDFBABE6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A6D69-B4AD-4B4D-B1F7-0A9A4D77BB34}">
      <dsp:nvSpPr>
        <dsp:cNvPr id="0" name=""/>
        <dsp:cNvSpPr/>
      </dsp:nvSpPr>
      <dsp:spPr>
        <a:xfrm>
          <a:off x="0" y="86359"/>
          <a:ext cx="6666833" cy="25974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The USD is the most traded currency in the world (being a part of over 85% of trades), which allows it to act as an unofficial reserve currency among other countries. </a:t>
          </a:r>
        </a:p>
      </dsp:txBody>
      <dsp:txXfrm>
        <a:off x="126795" y="213154"/>
        <a:ext cx="6413243" cy="2343810"/>
      </dsp:txXfrm>
    </dsp:sp>
    <dsp:sp modelId="{92A38D8A-145E-4352-A4D7-335DD00A16E9}">
      <dsp:nvSpPr>
        <dsp:cNvPr id="0" name=""/>
        <dsp:cNvSpPr/>
      </dsp:nvSpPr>
      <dsp:spPr>
        <a:xfrm>
          <a:off x="0" y="2770160"/>
          <a:ext cx="6666833" cy="259740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The Euro and Yen come as distant second and third. </a:t>
          </a:r>
        </a:p>
      </dsp:txBody>
      <dsp:txXfrm>
        <a:off x="126795" y="2896955"/>
        <a:ext cx="6413243" cy="23438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00AEEF-16AB-42EF-8A23-538F3646546A}">
      <dsp:nvSpPr>
        <dsp:cNvPr id="0" name=""/>
        <dsp:cNvSpPr/>
      </dsp:nvSpPr>
      <dsp:spPr>
        <a:xfrm>
          <a:off x="1953914" y="411521"/>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52AF96-6F2B-46CD-87AC-E522C82676C9}">
      <dsp:nvSpPr>
        <dsp:cNvPr id="0" name=""/>
        <dsp:cNvSpPr/>
      </dsp:nvSpPr>
      <dsp:spPr>
        <a:xfrm>
          <a:off x="399880" y="2772853"/>
          <a:ext cx="5052067" cy="1008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000" kern="1200" dirty="0"/>
            <a:t>Similar to the forward market, it’s regulated and happens on an official exchange. This reduces the risk.</a:t>
          </a:r>
        </a:p>
      </dsp:txBody>
      <dsp:txXfrm>
        <a:off x="399880" y="2772853"/>
        <a:ext cx="5052067" cy="1008429"/>
      </dsp:txXfrm>
    </dsp:sp>
    <dsp:sp modelId="{00D59D26-ED85-469C-AABD-6BCA8848CC14}">
      <dsp:nvSpPr>
        <dsp:cNvPr id="0" name=""/>
        <dsp:cNvSpPr/>
      </dsp:nvSpPr>
      <dsp:spPr>
        <a:xfrm>
          <a:off x="7395948" y="449879"/>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A0670A-64FB-40CD-B3BD-558EA05FFCD0}">
      <dsp:nvSpPr>
        <dsp:cNvPr id="0" name=""/>
        <dsp:cNvSpPr/>
      </dsp:nvSpPr>
      <dsp:spPr>
        <a:xfrm>
          <a:off x="6207948" y="2887925"/>
          <a:ext cx="4320000"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90000"/>
            </a:lnSpc>
            <a:spcBef>
              <a:spcPct val="0"/>
            </a:spcBef>
            <a:spcAft>
              <a:spcPct val="35000"/>
            </a:spcAft>
            <a:buNone/>
          </a:pPr>
          <a:r>
            <a:rPr lang="en-US" sz="3000" kern="1200" dirty="0"/>
            <a:t>People use futures contracts for hedging, too.</a:t>
          </a:r>
        </a:p>
      </dsp:txBody>
      <dsp:txXfrm>
        <a:off x="6207948" y="2887925"/>
        <a:ext cx="4320000" cy="855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1A5EB-FE85-44E4-8DB4-23CA2FBF10B4}">
      <dsp:nvSpPr>
        <dsp:cNvPr id="0" name=""/>
        <dsp:cNvSpPr/>
      </dsp:nvSpPr>
      <dsp:spPr>
        <a:xfrm>
          <a:off x="0" y="656"/>
          <a:ext cx="6802272" cy="15371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77E8D6-43D1-4E0C-809E-5F0D51B00CF1}">
      <dsp:nvSpPr>
        <dsp:cNvPr id="0" name=""/>
        <dsp:cNvSpPr/>
      </dsp:nvSpPr>
      <dsp:spPr>
        <a:xfrm>
          <a:off x="464989" y="346516"/>
          <a:ext cx="845435" cy="8454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A0CD79-A929-499D-BD93-534E4C38121C}">
      <dsp:nvSpPr>
        <dsp:cNvPr id="0" name=""/>
        <dsp:cNvSpPr/>
      </dsp:nvSpPr>
      <dsp:spPr>
        <a:xfrm>
          <a:off x="1775413" y="656"/>
          <a:ext cx="5026858" cy="1537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682" tIns="162682" rIns="162682" bIns="162682" numCol="1" spcCol="1270" anchor="ctr" anchorCtr="0">
          <a:noAutofit/>
        </a:bodyPr>
        <a:lstStyle/>
        <a:p>
          <a:pPr marL="0" lvl="0" indent="0" algn="l" defTabSz="977900">
            <a:lnSpc>
              <a:spcPct val="90000"/>
            </a:lnSpc>
            <a:spcBef>
              <a:spcPct val="0"/>
            </a:spcBef>
            <a:spcAft>
              <a:spcPct val="35000"/>
            </a:spcAft>
            <a:buNone/>
          </a:pPr>
          <a:r>
            <a:rPr lang="en-US" sz="2200" kern="1200"/>
            <a:t>Unlike other markets, there are fewer rules, so investors aren’t held to the same strict standards and regulations.</a:t>
          </a:r>
        </a:p>
      </dsp:txBody>
      <dsp:txXfrm>
        <a:off x="1775413" y="656"/>
        <a:ext cx="5026858" cy="1537154"/>
      </dsp:txXfrm>
    </dsp:sp>
    <dsp:sp modelId="{0EB115F6-919F-47C7-AEB3-E6559B4402D8}">
      <dsp:nvSpPr>
        <dsp:cNvPr id="0" name=""/>
        <dsp:cNvSpPr/>
      </dsp:nvSpPr>
      <dsp:spPr>
        <a:xfrm>
          <a:off x="0" y="1922100"/>
          <a:ext cx="6802272" cy="15371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F6F786-D50B-4012-B5C0-8E61DB6BE395}">
      <dsp:nvSpPr>
        <dsp:cNvPr id="0" name=""/>
        <dsp:cNvSpPr/>
      </dsp:nvSpPr>
      <dsp:spPr>
        <a:xfrm>
          <a:off x="464989" y="2267959"/>
          <a:ext cx="845435" cy="8454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1384D8-5C14-486B-8A5E-DAEA83687197}">
      <dsp:nvSpPr>
        <dsp:cNvPr id="0" name=""/>
        <dsp:cNvSpPr/>
      </dsp:nvSpPr>
      <dsp:spPr>
        <a:xfrm>
          <a:off x="1775413" y="1922100"/>
          <a:ext cx="5026858" cy="1537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682" tIns="162682" rIns="162682" bIns="162682" numCol="1" spcCol="1270" anchor="ctr" anchorCtr="0">
          <a:noAutofit/>
        </a:bodyPr>
        <a:lstStyle/>
        <a:p>
          <a:pPr marL="0" lvl="0" indent="0" algn="l" defTabSz="977900">
            <a:lnSpc>
              <a:spcPct val="90000"/>
            </a:lnSpc>
            <a:spcBef>
              <a:spcPct val="0"/>
            </a:spcBef>
            <a:spcAft>
              <a:spcPct val="35000"/>
            </a:spcAft>
            <a:buNone/>
          </a:pPr>
          <a:r>
            <a:rPr lang="en-US" sz="2200" kern="1200"/>
            <a:t>Forex markets are not regulated by clearing houses or central bodies.</a:t>
          </a:r>
        </a:p>
      </dsp:txBody>
      <dsp:txXfrm>
        <a:off x="1775413" y="1922100"/>
        <a:ext cx="5026858" cy="1537154"/>
      </dsp:txXfrm>
    </dsp:sp>
    <dsp:sp modelId="{14B7A1CB-F9DC-46CB-A985-8CD1DDD6F315}">
      <dsp:nvSpPr>
        <dsp:cNvPr id="0" name=""/>
        <dsp:cNvSpPr/>
      </dsp:nvSpPr>
      <dsp:spPr>
        <a:xfrm>
          <a:off x="0" y="3843543"/>
          <a:ext cx="6802272" cy="15371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3F4570-A3E2-45FD-8CDF-20BC1F5D6F59}">
      <dsp:nvSpPr>
        <dsp:cNvPr id="0" name=""/>
        <dsp:cNvSpPr/>
      </dsp:nvSpPr>
      <dsp:spPr>
        <a:xfrm>
          <a:off x="464989" y="4189403"/>
          <a:ext cx="845435" cy="84543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B4A2BF-3A5F-4BF1-A84C-C5714397F5F7}">
      <dsp:nvSpPr>
        <dsp:cNvPr id="0" name=""/>
        <dsp:cNvSpPr/>
      </dsp:nvSpPr>
      <dsp:spPr>
        <a:xfrm>
          <a:off x="1775413" y="3843543"/>
          <a:ext cx="5026858" cy="1537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682" tIns="162682" rIns="162682" bIns="162682" numCol="1" spcCol="1270" anchor="ctr" anchorCtr="0">
          <a:noAutofit/>
        </a:bodyPr>
        <a:lstStyle/>
        <a:p>
          <a:pPr marL="0" lvl="0" indent="0" algn="l" defTabSz="977900">
            <a:lnSpc>
              <a:spcPct val="90000"/>
            </a:lnSpc>
            <a:spcBef>
              <a:spcPct val="0"/>
            </a:spcBef>
            <a:spcAft>
              <a:spcPct val="35000"/>
            </a:spcAft>
            <a:buNone/>
          </a:pPr>
          <a:r>
            <a:rPr lang="en-US" sz="2200" kern="1200"/>
            <a:t>Investors will not have to pay traditional fees or commissions like they would on another platform.</a:t>
          </a:r>
        </a:p>
      </dsp:txBody>
      <dsp:txXfrm>
        <a:off x="1775413" y="3843543"/>
        <a:ext cx="5026858" cy="15371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41FDFB-4B28-43DF-96C0-6BE71BD3E543}">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77296E-4F25-4D9B-835D-F04500A8B794}">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Traders can trade at any time of the day since the market is open 24 hours a day.</a:t>
          </a:r>
        </a:p>
      </dsp:txBody>
      <dsp:txXfrm>
        <a:off x="608661" y="692298"/>
        <a:ext cx="4508047" cy="2799040"/>
      </dsp:txXfrm>
    </dsp:sp>
    <dsp:sp modelId="{55857E25-F569-4531-9449-D3CC02EA75DD}">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6107D7-D074-4E81-B7F7-15D56C004E4C}">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Additionally, if you’re concerned about risk and reward, you can enter and exit whenever you want, and you can buy as much currency as you want based on your account balance and your broker’s leverage rules.</a:t>
          </a:r>
        </a:p>
      </dsp:txBody>
      <dsp:txXfrm>
        <a:off x="6331365" y="692298"/>
        <a:ext cx="4508047" cy="27990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105FB4-52D7-4A80-B727-68968F455584}">
      <dsp:nvSpPr>
        <dsp:cNvPr id="0" name=""/>
        <dsp:cNvSpPr/>
      </dsp:nvSpPr>
      <dsp:spPr>
        <a:xfrm>
          <a:off x="0" y="238045"/>
          <a:ext cx="10927829" cy="1566337"/>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Unregulated markets indeed offer advantages, but they are also risky, as there is no significant oversight that can protect investors.</a:t>
          </a:r>
        </a:p>
      </dsp:txBody>
      <dsp:txXfrm>
        <a:off x="76462" y="314507"/>
        <a:ext cx="10774905" cy="1413413"/>
      </dsp:txXfrm>
    </dsp:sp>
    <dsp:sp modelId="{5864E478-D86C-4495-92D7-6436EC02531D}">
      <dsp:nvSpPr>
        <dsp:cNvPr id="0" name=""/>
        <dsp:cNvSpPr/>
      </dsp:nvSpPr>
      <dsp:spPr>
        <a:xfrm>
          <a:off x="0" y="1885022"/>
          <a:ext cx="10927829" cy="1566337"/>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The use of leverage can help magnify profits, but it can also result in high losses as well. Due to the lack of set limits on leverage, investors stand to lose a lot of money if their trades do not go their way.</a:t>
          </a:r>
        </a:p>
      </dsp:txBody>
      <dsp:txXfrm>
        <a:off x="76462" y="1961484"/>
        <a:ext cx="10774905" cy="14134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FB62C0-F21D-419E-A49D-14611C9A3514}">
      <dsp:nvSpPr>
        <dsp:cNvPr id="0" name=""/>
        <dsp:cNvSpPr/>
      </dsp:nvSpPr>
      <dsp:spPr>
        <a:xfrm>
          <a:off x="0" y="123283"/>
          <a:ext cx="10927829" cy="1678218"/>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FX transactions rely solely on appreciation, so their residual returns are lower than those for stocks or bonds.</a:t>
          </a:r>
        </a:p>
      </dsp:txBody>
      <dsp:txXfrm>
        <a:off x="81924" y="205207"/>
        <a:ext cx="10763981" cy="1514370"/>
      </dsp:txXfrm>
    </dsp:sp>
    <dsp:sp modelId="{95CB9A13-709F-4B06-B01D-6A8DA94DAB63}">
      <dsp:nvSpPr>
        <dsp:cNvPr id="0" name=""/>
        <dsp:cNvSpPr/>
      </dsp:nvSpPr>
      <dsp:spPr>
        <a:xfrm>
          <a:off x="0" y="1887902"/>
          <a:ext cx="10927829" cy="1678218"/>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Trading in the FX market without transparency can lead to a trader not getting the best price, not having full control over how their trades are filled, and not having full access to information.</a:t>
          </a:r>
        </a:p>
      </dsp:txBody>
      <dsp:txXfrm>
        <a:off x="81924" y="1969826"/>
        <a:ext cx="10763981" cy="151437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6C1550-F18A-48F3-9570-1250C55821A8}">
      <dsp:nvSpPr>
        <dsp:cNvPr id="0" name=""/>
        <dsp:cNvSpPr/>
      </dsp:nvSpPr>
      <dsp:spPr>
        <a:xfrm>
          <a:off x="0" y="30752"/>
          <a:ext cx="10927829" cy="11536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1" kern="1200"/>
            <a:t>Interest rates: </a:t>
          </a:r>
          <a:r>
            <a:rPr lang="en-US" sz="2900" kern="1200"/>
            <a:t>Differences in interest rates between two countries can impact currency values</a:t>
          </a:r>
        </a:p>
      </dsp:txBody>
      <dsp:txXfrm>
        <a:off x="56315" y="87067"/>
        <a:ext cx="10815199" cy="1040990"/>
      </dsp:txXfrm>
    </dsp:sp>
    <dsp:sp modelId="{A2D51B13-D99C-4DF8-8C4F-93E9C81A0B51}">
      <dsp:nvSpPr>
        <dsp:cNvPr id="0" name=""/>
        <dsp:cNvSpPr/>
      </dsp:nvSpPr>
      <dsp:spPr>
        <a:xfrm>
          <a:off x="0" y="1267892"/>
          <a:ext cx="10927829" cy="1153620"/>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1" kern="1200"/>
            <a:t>Economic indicators: </a:t>
          </a:r>
          <a:r>
            <a:rPr lang="en-US" sz="2900" kern="1200"/>
            <a:t>Economic data such as GDP growth, employment rates, and inflation can impact currency values. </a:t>
          </a:r>
        </a:p>
      </dsp:txBody>
      <dsp:txXfrm>
        <a:off x="56315" y="1324207"/>
        <a:ext cx="10815199" cy="1040990"/>
      </dsp:txXfrm>
    </dsp:sp>
    <dsp:sp modelId="{4B4AA9D1-5D47-4E54-BDB3-578C14B95EF5}">
      <dsp:nvSpPr>
        <dsp:cNvPr id="0" name=""/>
        <dsp:cNvSpPr/>
      </dsp:nvSpPr>
      <dsp:spPr>
        <a:xfrm>
          <a:off x="0" y="2505032"/>
          <a:ext cx="10927829" cy="115362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1" kern="1200"/>
            <a:t>Political stability: </a:t>
          </a:r>
          <a:r>
            <a:rPr lang="en-US" sz="2900" kern="1200"/>
            <a:t>Political events, elections, and stability within a country can influence investor confidence and currency values.</a:t>
          </a:r>
        </a:p>
      </dsp:txBody>
      <dsp:txXfrm>
        <a:off x="56315" y="2561347"/>
        <a:ext cx="10815199" cy="104099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96D87F-DEC6-4DC9-B9E1-B66F02DEB355}">
      <dsp:nvSpPr>
        <dsp:cNvPr id="0" name=""/>
        <dsp:cNvSpPr/>
      </dsp:nvSpPr>
      <dsp:spPr>
        <a:xfrm>
          <a:off x="0" y="155852"/>
          <a:ext cx="10927829" cy="10740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kern="1200"/>
            <a:t>Market sentiment: </a:t>
          </a:r>
          <a:r>
            <a:rPr lang="en-US" sz="2700" kern="1200"/>
            <a:t>Trader sentiment, influenced by news, events, and market psychology, can lead to sudden shifts in currency prices.</a:t>
          </a:r>
        </a:p>
      </dsp:txBody>
      <dsp:txXfrm>
        <a:off x="52431" y="208283"/>
        <a:ext cx="10822967" cy="969198"/>
      </dsp:txXfrm>
    </dsp:sp>
    <dsp:sp modelId="{C463708E-B235-440A-A148-B642C47D8485}">
      <dsp:nvSpPr>
        <dsp:cNvPr id="0" name=""/>
        <dsp:cNvSpPr/>
      </dsp:nvSpPr>
      <dsp:spPr>
        <a:xfrm>
          <a:off x="0" y="1307672"/>
          <a:ext cx="10927829" cy="1074060"/>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kern="1200"/>
            <a:t>Speculation: </a:t>
          </a:r>
          <a:r>
            <a:rPr lang="en-US" sz="2700" kern="1200"/>
            <a:t>Traders often speculate on currency movements based on their analysis of future price trends.</a:t>
          </a:r>
        </a:p>
      </dsp:txBody>
      <dsp:txXfrm>
        <a:off x="52431" y="1360103"/>
        <a:ext cx="10822967" cy="969198"/>
      </dsp:txXfrm>
    </dsp:sp>
    <dsp:sp modelId="{740D3FDE-2D74-4606-B8D0-F3BDB361A221}">
      <dsp:nvSpPr>
        <dsp:cNvPr id="0" name=""/>
        <dsp:cNvSpPr/>
      </dsp:nvSpPr>
      <dsp:spPr>
        <a:xfrm>
          <a:off x="0" y="2459492"/>
          <a:ext cx="10927829" cy="107406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kern="1200"/>
            <a:t>Central bank activities: </a:t>
          </a:r>
          <a:r>
            <a:rPr lang="en-US" sz="2700" kern="1200"/>
            <a:t>Monetary policies, interventions, and interest rate decisions by central banks can significantly affect currency values.</a:t>
          </a:r>
        </a:p>
      </dsp:txBody>
      <dsp:txXfrm>
        <a:off x="52431" y="2511923"/>
        <a:ext cx="10822967" cy="96919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68E6D-0A6D-49A7-8BD1-40D61DB482BE}">
      <dsp:nvSpPr>
        <dsp:cNvPr id="0" name=""/>
        <dsp:cNvSpPr/>
      </dsp:nvSpPr>
      <dsp:spPr>
        <a:xfrm>
          <a:off x="282221" y="159118"/>
          <a:ext cx="1371985" cy="137198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6A186A-CFE5-42A3-BCAF-1F5C0C963F9C}">
      <dsp:nvSpPr>
        <dsp:cNvPr id="0" name=""/>
        <dsp:cNvSpPr/>
      </dsp:nvSpPr>
      <dsp:spPr>
        <a:xfrm>
          <a:off x="570337" y="447234"/>
          <a:ext cx="795751" cy="7957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984C11-3029-4FFF-B56B-CB92F2E1AB25}">
      <dsp:nvSpPr>
        <dsp:cNvPr id="0" name=""/>
        <dsp:cNvSpPr/>
      </dsp:nvSpPr>
      <dsp:spPr>
        <a:xfrm>
          <a:off x="1948202" y="159118"/>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b="1" kern="1200"/>
            <a:t>Low Demand: </a:t>
          </a:r>
          <a:r>
            <a:rPr lang="en-US" sz="1900" kern="1200"/>
            <a:t>If fewer people want a currency (to buy a country’s goods, invest, etc.), it weakens. </a:t>
          </a:r>
        </a:p>
      </dsp:txBody>
      <dsp:txXfrm>
        <a:off x="1948202" y="159118"/>
        <a:ext cx="3233964" cy="1371985"/>
      </dsp:txXfrm>
    </dsp:sp>
    <dsp:sp modelId="{41981C06-DD08-4CFD-A270-442ED85A733D}">
      <dsp:nvSpPr>
        <dsp:cNvPr id="0" name=""/>
        <dsp:cNvSpPr/>
      </dsp:nvSpPr>
      <dsp:spPr>
        <a:xfrm>
          <a:off x="5745661" y="159118"/>
          <a:ext cx="1371985" cy="137198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0261E6-A860-492C-8618-1370A9ACF0F2}">
      <dsp:nvSpPr>
        <dsp:cNvPr id="0" name=""/>
        <dsp:cNvSpPr/>
      </dsp:nvSpPr>
      <dsp:spPr>
        <a:xfrm>
          <a:off x="6033778" y="447234"/>
          <a:ext cx="795751" cy="7957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9B4683-46CE-461D-96B2-C145B54F1A2E}">
      <dsp:nvSpPr>
        <dsp:cNvPr id="0" name=""/>
        <dsp:cNvSpPr/>
      </dsp:nvSpPr>
      <dsp:spPr>
        <a:xfrm>
          <a:off x="7411643" y="159118"/>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b="1" kern="1200"/>
            <a:t>High Interest Rates Elsewhere: </a:t>
          </a:r>
          <a:r>
            <a:rPr lang="en-US" sz="1900" kern="1200"/>
            <a:t>Investors chase better returns, selling a currency for one with higher rates.</a:t>
          </a:r>
        </a:p>
      </dsp:txBody>
      <dsp:txXfrm>
        <a:off x="7411643" y="159118"/>
        <a:ext cx="3233964" cy="1371985"/>
      </dsp:txXfrm>
    </dsp:sp>
    <dsp:sp modelId="{24BDBE38-A785-4E29-98C5-9718629404E1}">
      <dsp:nvSpPr>
        <dsp:cNvPr id="0" name=""/>
        <dsp:cNvSpPr/>
      </dsp:nvSpPr>
      <dsp:spPr>
        <a:xfrm>
          <a:off x="282221" y="2158301"/>
          <a:ext cx="1371985" cy="137198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91B70B-B3C9-4919-9EFA-24D8C0FA2619}">
      <dsp:nvSpPr>
        <dsp:cNvPr id="0" name=""/>
        <dsp:cNvSpPr/>
      </dsp:nvSpPr>
      <dsp:spPr>
        <a:xfrm>
          <a:off x="570337" y="2446418"/>
          <a:ext cx="795751" cy="7957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7A66C2-4FB9-4CE9-830A-3BF1D5BC9A0E}">
      <dsp:nvSpPr>
        <dsp:cNvPr id="0" name=""/>
        <dsp:cNvSpPr/>
      </dsp:nvSpPr>
      <dsp:spPr>
        <a:xfrm>
          <a:off x="1948202" y="2158301"/>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b="1" kern="1200"/>
            <a:t>Trade Deficits: </a:t>
          </a:r>
          <a:r>
            <a:rPr lang="en-US" sz="1900" kern="1200"/>
            <a:t>When a country imports more than it exports, it needs more foreign currency, weakening its own.</a:t>
          </a:r>
        </a:p>
      </dsp:txBody>
      <dsp:txXfrm>
        <a:off x="1948202" y="2158301"/>
        <a:ext cx="3233964" cy="1371985"/>
      </dsp:txXfrm>
    </dsp:sp>
    <dsp:sp modelId="{BCD4FD75-B358-4B1A-BF2B-D66C3CDB3AC6}">
      <dsp:nvSpPr>
        <dsp:cNvPr id="0" name=""/>
        <dsp:cNvSpPr/>
      </dsp:nvSpPr>
      <dsp:spPr>
        <a:xfrm>
          <a:off x="5745661" y="2158301"/>
          <a:ext cx="1371985" cy="137198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1B0B88-B1CF-435F-8A0E-490BB2ABB0A2}">
      <dsp:nvSpPr>
        <dsp:cNvPr id="0" name=""/>
        <dsp:cNvSpPr/>
      </dsp:nvSpPr>
      <dsp:spPr>
        <a:xfrm>
          <a:off x="6033778" y="2446418"/>
          <a:ext cx="795751" cy="79575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731D31-1816-471F-A9A0-43EE9E97B299}">
      <dsp:nvSpPr>
        <dsp:cNvPr id="0" name=""/>
        <dsp:cNvSpPr/>
      </dsp:nvSpPr>
      <dsp:spPr>
        <a:xfrm>
          <a:off x="7411643" y="2158301"/>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b="1" kern="1200"/>
            <a:t>Political Instability: </a:t>
          </a:r>
          <a:r>
            <a:rPr lang="en-US" sz="1900" kern="1200"/>
            <a:t>Investors flee risky situations, selling a currency tied to an unstable government.</a:t>
          </a:r>
        </a:p>
      </dsp:txBody>
      <dsp:txXfrm>
        <a:off x="7411643" y="2158301"/>
        <a:ext cx="3233964" cy="137198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68DA93-E404-4452-A842-1C0F5A71B871}">
      <dsp:nvSpPr>
        <dsp:cNvPr id="0" name=""/>
        <dsp:cNvSpPr/>
      </dsp:nvSpPr>
      <dsp:spPr>
        <a:xfrm>
          <a:off x="0" y="167102"/>
          <a:ext cx="10927829" cy="7956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The buying and selling of currencies take place on the foreign exchange market, which determines their exchange rates. </a:t>
          </a:r>
        </a:p>
      </dsp:txBody>
      <dsp:txXfrm>
        <a:off x="38838" y="205940"/>
        <a:ext cx="10850153" cy="717924"/>
      </dsp:txXfrm>
    </dsp:sp>
    <dsp:sp modelId="{402B5B4E-625D-4842-9BB6-429E40EA930F}">
      <dsp:nvSpPr>
        <dsp:cNvPr id="0" name=""/>
        <dsp:cNvSpPr/>
      </dsp:nvSpPr>
      <dsp:spPr>
        <a:xfrm>
          <a:off x="0" y="1020302"/>
          <a:ext cx="10927829" cy="795600"/>
        </a:xfrm>
        <a:prstGeom prst="roundRect">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The foreign exchange market plays an important role in society and the global economy. </a:t>
          </a:r>
        </a:p>
      </dsp:txBody>
      <dsp:txXfrm>
        <a:off x="38838" y="1059140"/>
        <a:ext cx="10850153" cy="717924"/>
      </dsp:txXfrm>
    </dsp:sp>
    <dsp:sp modelId="{6918CA08-9582-4FB7-A529-F4D9B6E07023}">
      <dsp:nvSpPr>
        <dsp:cNvPr id="0" name=""/>
        <dsp:cNvSpPr/>
      </dsp:nvSpPr>
      <dsp:spPr>
        <a:xfrm>
          <a:off x="0" y="1873502"/>
          <a:ext cx="10927829" cy="795600"/>
        </a:xfrm>
        <a:prstGeom prst="roundRect">
          <a:avLst/>
        </a:prstGeom>
        <a:solidFill>
          <a:schemeClr val="accent2">
            <a:hueOff val="4295743"/>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By converting currencies, they facilitate global trade that can include investments, the exchange of goods and services, and financial transactions.</a:t>
          </a:r>
        </a:p>
      </dsp:txBody>
      <dsp:txXfrm>
        <a:off x="38838" y="1912340"/>
        <a:ext cx="10850153" cy="717924"/>
      </dsp:txXfrm>
    </dsp:sp>
    <dsp:sp modelId="{883B5409-EA9A-4194-83DE-2B00D179869B}">
      <dsp:nvSpPr>
        <dsp:cNvPr id="0" name=""/>
        <dsp:cNvSpPr/>
      </dsp:nvSpPr>
      <dsp:spPr>
        <a:xfrm>
          <a:off x="0" y="2726702"/>
          <a:ext cx="10927829" cy="79560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Banks, forex dealers, commercial companies, central banks, investment management firms, hedge funds, retail forex dealers, and investors all trade currency pairs on the exchange market.</a:t>
          </a:r>
        </a:p>
      </dsp:txBody>
      <dsp:txXfrm>
        <a:off x="38838" y="2765540"/>
        <a:ext cx="10850153" cy="71792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692E62-01F7-4C39-B09B-D58882CF3673}">
      <dsp:nvSpPr>
        <dsp:cNvPr id="0" name=""/>
        <dsp:cNvSpPr/>
      </dsp:nvSpPr>
      <dsp:spPr>
        <a:xfrm>
          <a:off x="0" y="0"/>
          <a:ext cx="690051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4A2F9C-79F5-4655-BCF8-ABEC8F8C0D2E}">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The Real Effective Exchange Rate (REER) measures how valuable a country’s currency is as compared to other countries.</a:t>
          </a:r>
        </a:p>
      </dsp:txBody>
      <dsp:txXfrm>
        <a:off x="0" y="0"/>
        <a:ext cx="6900512" cy="2768070"/>
      </dsp:txXfrm>
    </dsp:sp>
    <dsp:sp modelId="{097E9043-80EC-4E14-86A6-74362EBD1087}">
      <dsp:nvSpPr>
        <dsp:cNvPr id="0" name=""/>
        <dsp:cNvSpPr/>
      </dsp:nvSpPr>
      <dsp:spPr>
        <a:xfrm>
          <a:off x="0" y="2768070"/>
          <a:ext cx="6900512"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01B81D-1160-4EC0-9C8B-37E1259BDC6A}">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It considers how much things cost in different countries and gives a better idea of a country’s currency value compared to the nominal exchange rate. </a:t>
          </a:r>
        </a:p>
      </dsp:txBody>
      <dsp:txXfrm>
        <a:off x="0" y="2768070"/>
        <a:ext cx="6900512" cy="276807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282FB7-7E8A-4389-BB39-59CAC6DF56FB}">
      <dsp:nvSpPr>
        <dsp:cNvPr id="0" name=""/>
        <dsp:cNvSpPr/>
      </dsp:nvSpPr>
      <dsp:spPr>
        <a:xfrm>
          <a:off x="0" y="0"/>
          <a:ext cx="690051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6F86DF-9C01-4CC9-879A-0F3B0B9BB65D}">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Why is the foreign exchange market important?</a:t>
          </a:r>
        </a:p>
      </dsp:txBody>
      <dsp:txXfrm>
        <a:off x="0" y="0"/>
        <a:ext cx="6900512" cy="2768070"/>
      </dsp:txXfrm>
    </dsp:sp>
    <dsp:sp modelId="{D00F8222-1E4D-4944-A63C-15972A3AB56F}">
      <dsp:nvSpPr>
        <dsp:cNvPr id="0" name=""/>
        <dsp:cNvSpPr/>
      </dsp:nvSpPr>
      <dsp:spPr>
        <a:xfrm>
          <a:off x="0" y="2768070"/>
          <a:ext cx="6900512"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A25545-DABC-4AAD-B7B5-0AABA45097DF}">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Foreign exchange markets make cross-border trade, investment, and financial transactions easier. In these markets, firms that transact in foreign currencies can convert their currencies or deposits into the currencies.</a:t>
          </a:r>
        </a:p>
      </dsp:txBody>
      <dsp:txXfrm>
        <a:off x="0" y="2768070"/>
        <a:ext cx="6900512" cy="276807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D6DC-9E20-B0E1-A7E3-06A493C602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545DBBD-642B-D184-6499-4947CB5FC2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EC86C-84D0-0249-8F71-021739FFDE29}"/>
              </a:ext>
            </a:extLst>
          </p:cNvPr>
          <p:cNvSpPr>
            <a:spLocks noGrp="1"/>
          </p:cNvSpPr>
          <p:nvPr>
            <p:ph type="dt" sz="half" idx="10"/>
          </p:nvPr>
        </p:nvSpPr>
        <p:spPr/>
        <p:txBody>
          <a:bodyPr/>
          <a:lstStyle/>
          <a:p>
            <a:fld id="{A9EA82DC-C721-4AF1-91CD-1686D841F81B}" type="datetimeFigureOut">
              <a:rPr lang="en-IN" smtClean="0"/>
              <a:t>28-01-2025</a:t>
            </a:fld>
            <a:endParaRPr lang="en-IN"/>
          </a:p>
        </p:txBody>
      </p:sp>
      <p:sp>
        <p:nvSpPr>
          <p:cNvPr id="5" name="Footer Placeholder 4">
            <a:extLst>
              <a:ext uri="{FF2B5EF4-FFF2-40B4-BE49-F238E27FC236}">
                <a16:creationId xmlns:a16="http://schemas.microsoft.com/office/drawing/2014/main" id="{642EA418-5022-6F87-7B52-93613C41241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3673592-7606-2A40-0FF8-6E3341B8261E}"/>
              </a:ext>
            </a:extLst>
          </p:cNvPr>
          <p:cNvSpPr>
            <a:spLocks noGrp="1"/>
          </p:cNvSpPr>
          <p:nvPr>
            <p:ph type="sldNum" sz="quarter" idx="12"/>
          </p:nvPr>
        </p:nvSpPr>
        <p:spPr/>
        <p:txBody>
          <a:bodyPr/>
          <a:lstStyle/>
          <a:p>
            <a:fld id="{421D9148-F2A4-4252-8B49-DCA900B9B0F0}" type="slidenum">
              <a:rPr lang="en-IN" smtClean="0"/>
              <a:t>‹#›</a:t>
            </a:fld>
            <a:endParaRPr lang="en-IN"/>
          </a:p>
        </p:txBody>
      </p:sp>
    </p:spTree>
    <p:extLst>
      <p:ext uri="{BB962C8B-B14F-4D97-AF65-F5344CB8AC3E}">
        <p14:creationId xmlns:p14="http://schemas.microsoft.com/office/powerpoint/2010/main" val="3782545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AA61F-C307-6148-795C-AFB39FF3559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77B688C-F742-3C50-11AA-545C4C5B49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19D124F-395E-C837-F654-A343F17D77F1}"/>
              </a:ext>
            </a:extLst>
          </p:cNvPr>
          <p:cNvSpPr>
            <a:spLocks noGrp="1"/>
          </p:cNvSpPr>
          <p:nvPr>
            <p:ph type="dt" sz="half" idx="10"/>
          </p:nvPr>
        </p:nvSpPr>
        <p:spPr/>
        <p:txBody>
          <a:bodyPr/>
          <a:lstStyle/>
          <a:p>
            <a:fld id="{A9EA82DC-C721-4AF1-91CD-1686D841F81B}" type="datetimeFigureOut">
              <a:rPr lang="en-IN" smtClean="0"/>
              <a:t>28-01-2025</a:t>
            </a:fld>
            <a:endParaRPr lang="en-IN"/>
          </a:p>
        </p:txBody>
      </p:sp>
      <p:sp>
        <p:nvSpPr>
          <p:cNvPr id="5" name="Footer Placeholder 4">
            <a:extLst>
              <a:ext uri="{FF2B5EF4-FFF2-40B4-BE49-F238E27FC236}">
                <a16:creationId xmlns:a16="http://schemas.microsoft.com/office/drawing/2014/main" id="{B12764D8-7087-3B7F-8ECF-B327E13E3FA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DE6DB58-431D-5930-FF46-9644987DF9E7}"/>
              </a:ext>
            </a:extLst>
          </p:cNvPr>
          <p:cNvSpPr>
            <a:spLocks noGrp="1"/>
          </p:cNvSpPr>
          <p:nvPr>
            <p:ph type="sldNum" sz="quarter" idx="12"/>
          </p:nvPr>
        </p:nvSpPr>
        <p:spPr/>
        <p:txBody>
          <a:bodyPr/>
          <a:lstStyle/>
          <a:p>
            <a:fld id="{421D9148-F2A4-4252-8B49-DCA900B9B0F0}" type="slidenum">
              <a:rPr lang="en-IN" smtClean="0"/>
              <a:t>‹#›</a:t>
            </a:fld>
            <a:endParaRPr lang="en-IN"/>
          </a:p>
        </p:txBody>
      </p:sp>
    </p:spTree>
    <p:extLst>
      <p:ext uri="{BB962C8B-B14F-4D97-AF65-F5344CB8AC3E}">
        <p14:creationId xmlns:p14="http://schemas.microsoft.com/office/powerpoint/2010/main" val="860742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A2F54-FC40-1E50-D899-283C605592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EE7C128-E9EC-C17A-ED88-5A4A95C96E8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4A88F5-5F4D-E1D9-CEF1-1F5FE781F840}"/>
              </a:ext>
            </a:extLst>
          </p:cNvPr>
          <p:cNvSpPr>
            <a:spLocks noGrp="1"/>
          </p:cNvSpPr>
          <p:nvPr>
            <p:ph type="dt" sz="half" idx="10"/>
          </p:nvPr>
        </p:nvSpPr>
        <p:spPr/>
        <p:txBody>
          <a:bodyPr/>
          <a:lstStyle/>
          <a:p>
            <a:fld id="{A9EA82DC-C721-4AF1-91CD-1686D841F81B}" type="datetimeFigureOut">
              <a:rPr lang="en-IN" smtClean="0"/>
              <a:t>28-01-2025</a:t>
            </a:fld>
            <a:endParaRPr lang="en-IN"/>
          </a:p>
        </p:txBody>
      </p:sp>
      <p:sp>
        <p:nvSpPr>
          <p:cNvPr id="5" name="Footer Placeholder 4">
            <a:extLst>
              <a:ext uri="{FF2B5EF4-FFF2-40B4-BE49-F238E27FC236}">
                <a16:creationId xmlns:a16="http://schemas.microsoft.com/office/drawing/2014/main" id="{69286450-A1BC-62F9-4FD1-BB096087A0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0D7FA82-EACC-45E0-771A-031EAA12F473}"/>
              </a:ext>
            </a:extLst>
          </p:cNvPr>
          <p:cNvSpPr>
            <a:spLocks noGrp="1"/>
          </p:cNvSpPr>
          <p:nvPr>
            <p:ph type="sldNum" sz="quarter" idx="12"/>
          </p:nvPr>
        </p:nvSpPr>
        <p:spPr/>
        <p:txBody>
          <a:bodyPr/>
          <a:lstStyle/>
          <a:p>
            <a:fld id="{421D9148-F2A4-4252-8B49-DCA900B9B0F0}" type="slidenum">
              <a:rPr lang="en-IN" smtClean="0"/>
              <a:t>‹#›</a:t>
            </a:fld>
            <a:endParaRPr lang="en-IN"/>
          </a:p>
        </p:txBody>
      </p:sp>
    </p:spTree>
    <p:extLst>
      <p:ext uri="{BB962C8B-B14F-4D97-AF65-F5344CB8AC3E}">
        <p14:creationId xmlns:p14="http://schemas.microsoft.com/office/powerpoint/2010/main" val="2037876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E53B0-F89D-D700-E3A0-766BFD0B419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9C247ED-FA96-371C-D66D-B392D3A2BD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F981F78-B334-98EF-CA7C-E933A1165A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687442F-643E-B0BD-8772-D3816DB72AEB}"/>
              </a:ext>
            </a:extLst>
          </p:cNvPr>
          <p:cNvSpPr>
            <a:spLocks noGrp="1"/>
          </p:cNvSpPr>
          <p:nvPr>
            <p:ph type="dt" sz="half" idx="10"/>
          </p:nvPr>
        </p:nvSpPr>
        <p:spPr/>
        <p:txBody>
          <a:bodyPr/>
          <a:lstStyle/>
          <a:p>
            <a:fld id="{A9EA82DC-C721-4AF1-91CD-1686D841F81B}" type="datetimeFigureOut">
              <a:rPr lang="en-IN" smtClean="0"/>
              <a:t>28-01-2025</a:t>
            </a:fld>
            <a:endParaRPr lang="en-IN"/>
          </a:p>
        </p:txBody>
      </p:sp>
      <p:sp>
        <p:nvSpPr>
          <p:cNvPr id="6" name="Footer Placeholder 5">
            <a:extLst>
              <a:ext uri="{FF2B5EF4-FFF2-40B4-BE49-F238E27FC236}">
                <a16:creationId xmlns:a16="http://schemas.microsoft.com/office/drawing/2014/main" id="{9093D6B9-DE27-1E40-B449-45BC819D0DC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63ABE98-F4F8-C27F-AC60-80D294243A1E}"/>
              </a:ext>
            </a:extLst>
          </p:cNvPr>
          <p:cNvSpPr>
            <a:spLocks noGrp="1"/>
          </p:cNvSpPr>
          <p:nvPr>
            <p:ph type="sldNum" sz="quarter" idx="12"/>
          </p:nvPr>
        </p:nvSpPr>
        <p:spPr/>
        <p:txBody>
          <a:bodyPr/>
          <a:lstStyle/>
          <a:p>
            <a:fld id="{421D9148-F2A4-4252-8B49-DCA900B9B0F0}" type="slidenum">
              <a:rPr lang="en-IN" smtClean="0"/>
              <a:t>‹#›</a:t>
            </a:fld>
            <a:endParaRPr lang="en-IN"/>
          </a:p>
        </p:txBody>
      </p:sp>
    </p:spTree>
    <p:extLst>
      <p:ext uri="{BB962C8B-B14F-4D97-AF65-F5344CB8AC3E}">
        <p14:creationId xmlns:p14="http://schemas.microsoft.com/office/powerpoint/2010/main" val="1543049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90BBC-1774-7E33-E018-5014159C3AD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C82BEAA-3CB2-AF54-A096-10732CF4A7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1FE8-A9CA-11E4-6072-AE7EAB8926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33B63A0-6E2B-8E61-C600-C75F762FC7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035C18-A26A-C05F-6A9E-5ED5960957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C7DA672-74AE-AA71-0221-82D5E10A025B}"/>
              </a:ext>
            </a:extLst>
          </p:cNvPr>
          <p:cNvSpPr>
            <a:spLocks noGrp="1"/>
          </p:cNvSpPr>
          <p:nvPr>
            <p:ph type="dt" sz="half" idx="10"/>
          </p:nvPr>
        </p:nvSpPr>
        <p:spPr/>
        <p:txBody>
          <a:bodyPr/>
          <a:lstStyle/>
          <a:p>
            <a:fld id="{A9EA82DC-C721-4AF1-91CD-1686D841F81B}" type="datetimeFigureOut">
              <a:rPr lang="en-IN" smtClean="0"/>
              <a:t>28-01-2025</a:t>
            </a:fld>
            <a:endParaRPr lang="en-IN"/>
          </a:p>
        </p:txBody>
      </p:sp>
      <p:sp>
        <p:nvSpPr>
          <p:cNvPr id="8" name="Footer Placeholder 7">
            <a:extLst>
              <a:ext uri="{FF2B5EF4-FFF2-40B4-BE49-F238E27FC236}">
                <a16:creationId xmlns:a16="http://schemas.microsoft.com/office/drawing/2014/main" id="{04563881-253C-5820-08AB-85105FE77E8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07F2FC1-E1A6-79EE-C07B-EE37C8A65D6F}"/>
              </a:ext>
            </a:extLst>
          </p:cNvPr>
          <p:cNvSpPr>
            <a:spLocks noGrp="1"/>
          </p:cNvSpPr>
          <p:nvPr>
            <p:ph type="sldNum" sz="quarter" idx="12"/>
          </p:nvPr>
        </p:nvSpPr>
        <p:spPr/>
        <p:txBody>
          <a:bodyPr/>
          <a:lstStyle/>
          <a:p>
            <a:fld id="{421D9148-F2A4-4252-8B49-DCA900B9B0F0}" type="slidenum">
              <a:rPr lang="en-IN" smtClean="0"/>
              <a:t>‹#›</a:t>
            </a:fld>
            <a:endParaRPr lang="en-IN"/>
          </a:p>
        </p:txBody>
      </p:sp>
    </p:spTree>
    <p:extLst>
      <p:ext uri="{BB962C8B-B14F-4D97-AF65-F5344CB8AC3E}">
        <p14:creationId xmlns:p14="http://schemas.microsoft.com/office/powerpoint/2010/main" val="1507143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4602-9C18-E5CA-22FF-99F9670D405D}"/>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4DC5F06-17A7-CA9D-B308-6657E443317D}"/>
              </a:ext>
            </a:extLst>
          </p:cNvPr>
          <p:cNvSpPr>
            <a:spLocks noGrp="1"/>
          </p:cNvSpPr>
          <p:nvPr>
            <p:ph type="dt" sz="half" idx="10"/>
          </p:nvPr>
        </p:nvSpPr>
        <p:spPr/>
        <p:txBody>
          <a:bodyPr/>
          <a:lstStyle/>
          <a:p>
            <a:fld id="{A9EA82DC-C721-4AF1-91CD-1686D841F81B}" type="datetimeFigureOut">
              <a:rPr lang="en-IN" smtClean="0"/>
              <a:t>28-01-2025</a:t>
            </a:fld>
            <a:endParaRPr lang="en-IN"/>
          </a:p>
        </p:txBody>
      </p:sp>
      <p:sp>
        <p:nvSpPr>
          <p:cNvPr id="4" name="Footer Placeholder 3">
            <a:extLst>
              <a:ext uri="{FF2B5EF4-FFF2-40B4-BE49-F238E27FC236}">
                <a16:creationId xmlns:a16="http://schemas.microsoft.com/office/drawing/2014/main" id="{4CEEF44C-748F-FD97-4021-639B1C5966B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6F4FDAB-D42D-92B6-AFDC-FFEBEDC943D1}"/>
              </a:ext>
            </a:extLst>
          </p:cNvPr>
          <p:cNvSpPr>
            <a:spLocks noGrp="1"/>
          </p:cNvSpPr>
          <p:nvPr>
            <p:ph type="sldNum" sz="quarter" idx="12"/>
          </p:nvPr>
        </p:nvSpPr>
        <p:spPr/>
        <p:txBody>
          <a:bodyPr/>
          <a:lstStyle/>
          <a:p>
            <a:fld id="{421D9148-F2A4-4252-8B49-DCA900B9B0F0}" type="slidenum">
              <a:rPr lang="en-IN" smtClean="0"/>
              <a:t>‹#›</a:t>
            </a:fld>
            <a:endParaRPr lang="en-IN"/>
          </a:p>
        </p:txBody>
      </p:sp>
    </p:spTree>
    <p:extLst>
      <p:ext uri="{BB962C8B-B14F-4D97-AF65-F5344CB8AC3E}">
        <p14:creationId xmlns:p14="http://schemas.microsoft.com/office/powerpoint/2010/main" val="1199508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71308B-0AC5-FDBF-8675-8537F479591D}"/>
              </a:ext>
            </a:extLst>
          </p:cNvPr>
          <p:cNvSpPr>
            <a:spLocks noGrp="1"/>
          </p:cNvSpPr>
          <p:nvPr>
            <p:ph type="dt" sz="half" idx="10"/>
          </p:nvPr>
        </p:nvSpPr>
        <p:spPr/>
        <p:txBody>
          <a:bodyPr/>
          <a:lstStyle/>
          <a:p>
            <a:fld id="{A9EA82DC-C721-4AF1-91CD-1686D841F81B}" type="datetimeFigureOut">
              <a:rPr lang="en-IN" smtClean="0"/>
              <a:t>28-01-2025</a:t>
            </a:fld>
            <a:endParaRPr lang="en-IN"/>
          </a:p>
        </p:txBody>
      </p:sp>
      <p:sp>
        <p:nvSpPr>
          <p:cNvPr id="3" name="Footer Placeholder 2">
            <a:extLst>
              <a:ext uri="{FF2B5EF4-FFF2-40B4-BE49-F238E27FC236}">
                <a16:creationId xmlns:a16="http://schemas.microsoft.com/office/drawing/2014/main" id="{018D7EA5-746D-8895-1D17-191FE752316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91E588D-5752-B94B-1AF8-4C494618E42F}"/>
              </a:ext>
            </a:extLst>
          </p:cNvPr>
          <p:cNvSpPr>
            <a:spLocks noGrp="1"/>
          </p:cNvSpPr>
          <p:nvPr>
            <p:ph type="sldNum" sz="quarter" idx="12"/>
          </p:nvPr>
        </p:nvSpPr>
        <p:spPr/>
        <p:txBody>
          <a:bodyPr/>
          <a:lstStyle/>
          <a:p>
            <a:fld id="{421D9148-F2A4-4252-8B49-DCA900B9B0F0}" type="slidenum">
              <a:rPr lang="en-IN" smtClean="0"/>
              <a:t>‹#›</a:t>
            </a:fld>
            <a:endParaRPr lang="en-IN"/>
          </a:p>
        </p:txBody>
      </p:sp>
    </p:spTree>
    <p:extLst>
      <p:ext uri="{BB962C8B-B14F-4D97-AF65-F5344CB8AC3E}">
        <p14:creationId xmlns:p14="http://schemas.microsoft.com/office/powerpoint/2010/main" val="88436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91FE9-AF82-1F42-ADBB-C110C5FC48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41600DE-3146-1353-F97E-04E6A59FD0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5627738-4386-61A8-BC3A-CEC7EDFD4D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5DCA60-359F-53FD-9C57-DC00BE7517DA}"/>
              </a:ext>
            </a:extLst>
          </p:cNvPr>
          <p:cNvSpPr>
            <a:spLocks noGrp="1"/>
          </p:cNvSpPr>
          <p:nvPr>
            <p:ph type="dt" sz="half" idx="10"/>
          </p:nvPr>
        </p:nvSpPr>
        <p:spPr/>
        <p:txBody>
          <a:bodyPr/>
          <a:lstStyle/>
          <a:p>
            <a:fld id="{A9EA82DC-C721-4AF1-91CD-1686D841F81B}" type="datetimeFigureOut">
              <a:rPr lang="en-IN" smtClean="0"/>
              <a:t>28-01-2025</a:t>
            </a:fld>
            <a:endParaRPr lang="en-IN"/>
          </a:p>
        </p:txBody>
      </p:sp>
      <p:sp>
        <p:nvSpPr>
          <p:cNvPr id="6" name="Footer Placeholder 5">
            <a:extLst>
              <a:ext uri="{FF2B5EF4-FFF2-40B4-BE49-F238E27FC236}">
                <a16:creationId xmlns:a16="http://schemas.microsoft.com/office/drawing/2014/main" id="{DE0B325A-0917-4D4A-CACA-355B2188FF4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6F5D08A-9994-B67C-7DF9-337919A4C053}"/>
              </a:ext>
            </a:extLst>
          </p:cNvPr>
          <p:cNvSpPr>
            <a:spLocks noGrp="1"/>
          </p:cNvSpPr>
          <p:nvPr>
            <p:ph type="sldNum" sz="quarter" idx="12"/>
          </p:nvPr>
        </p:nvSpPr>
        <p:spPr/>
        <p:txBody>
          <a:bodyPr/>
          <a:lstStyle/>
          <a:p>
            <a:fld id="{421D9148-F2A4-4252-8B49-DCA900B9B0F0}" type="slidenum">
              <a:rPr lang="en-IN" smtClean="0"/>
              <a:t>‹#›</a:t>
            </a:fld>
            <a:endParaRPr lang="en-IN"/>
          </a:p>
        </p:txBody>
      </p:sp>
    </p:spTree>
    <p:extLst>
      <p:ext uri="{BB962C8B-B14F-4D97-AF65-F5344CB8AC3E}">
        <p14:creationId xmlns:p14="http://schemas.microsoft.com/office/powerpoint/2010/main" val="3451795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C1818-A25B-6E0B-5AC5-FE2DD35CCA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7D47188-AB77-AFFC-1F02-F0C6F10E6A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F3F19F3-2521-E694-E6B3-B1D8962F52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47A560-EAC3-CA37-0C33-2FA498BA6022}"/>
              </a:ext>
            </a:extLst>
          </p:cNvPr>
          <p:cNvSpPr>
            <a:spLocks noGrp="1"/>
          </p:cNvSpPr>
          <p:nvPr>
            <p:ph type="dt" sz="half" idx="10"/>
          </p:nvPr>
        </p:nvSpPr>
        <p:spPr/>
        <p:txBody>
          <a:bodyPr/>
          <a:lstStyle/>
          <a:p>
            <a:fld id="{A9EA82DC-C721-4AF1-91CD-1686D841F81B}" type="datetimeFigureOut">
              <a:rPr lang="en-IN" smtClean="0"/>
              <a:t>28-01-2025</a:t>
            </a:fld>
            <a:endParaRPr lang="en-IN"/>
          </a:p>
        </p:txBody>
      </p:sp>
      <p:sp>
        <p:nvSpPr>
          <p:cNvPr id="6" name="Footer Placeholder 5">
            <a:extLst>
              <a:ext uri="{FF2B5EF4-FFF2-40B4-BE49-F238E27FC236}">
                <a16:creationId xmlns:a16="http://schemas.microsoft.com/office/drawing/2014/main" id="{65C09AFA-63FA-3748-7A27-5C36C2D6727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C694028-DF8E-7A3C-A201-EBFA2C9FD344}"/>
              </a:ext>
            </a:extLst>
          </p:cNvPr>
          <p:cNvSpPr>
            <a:spLocks noGrp="1"/>
          </p:cNvSpPr>
          <p:nvPr>
            <p:ph type="sldNum" sz="quarter" idx="12"/>
          </p:nvPr>
        </p:nvSpPr>
        <p:spPr/>
        <p:txBody>
          <a:bodyPr/>
          <a:lstStyle/>
          <a:p>
            <a:fld id="{421D9148-F2A4-4252-8B49-DCA900B9B0F0}" type="slidenum">
              <a:rPr lang="en-IN" smtClean="0"/>
              <a:t>‹#›</a:t>
            </a:fld>
            <a:endParaRPr lang="en-IN"/>
          </a:p>
        </p:txBody>
      </p:sp>
    </p:spTree>
    <p:extLst>
      <p:ext uri="{BB962C8B-B14F-4D97-AF65-F5344CB8AC3E}">
        <p14:creationId xmlns:p14="http://schemas.microsoft.com/office/powerpoint/2010/main" val="3097767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AA05E-13EB-2AAE-C6CB-AD5CAC99FF0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0C9CE54-2D30-3621-8958-54A7924E74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1E204F0-E0C4-EAA9-8381-D36D8899DD00}"/>
              </a:ext>
            </a:extLst>
          </p:cNvPr>
          <p:cNvSpPr>
            <a:spLocks noGrp="1"/>
          </p:cNvSpPr>
          <p:nvPr>
            <p:ph type="dt" sz="half" idx="10"/>
          </p:nvPr>
        </p:nvSpPr>
        <p:spPr/>
        <p:txBody>
          <a:bodyPr/>
          <a:lstStyle/>
          <a:p>
            <a:fld id="{A9EA82DC-C721-4AF1-91CD-1686D841F81B}" type="datetimeFigureOut">
              <a:rPr lang="en-IN" smtClean="0"/>
              <a:t>28-01-2025</a:t>
            </a:fld>
            <a:endParaRPr lang="en-IN"/>
          </a:p>
        </p:txBody>
      </p:sp>
      <p:sp>
        <p:nvSpPr>
          <p:cNvPr id="5" name="Footer Placeholder 4">
            <a:extLst>
              <a:ext uri="{FF2B5EF4-FFF2-40B4-BE49-F238E27FC236}">
                <a16:creationId xmlns:a16="http://schemas.microsoft.com/office/drawing/2014/main" id="{A67515F7-A491-A451-79BC-7EFD08B17B2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6E470B2-C8CC-63CD-C990-E7A5A07AB8CD}"/>
              </a:ext>
            </a:extLst>
          </p:cNvPr>
          <p:cNvSpPr>
            <a:spLocks noGrp="1"/>
          </p:cNvSpPr>
          <p:nvPr>
            <p:ph type="sldNum" sz="quarter" idx="12"/>
          </p:nvPr>
        </p:nvSpPr>
        <p:spPr/>
        <p:txBody>
          <a:bodyPr/>
          <a:lstStyle/>
          <a:p>
            <a:fld id="{421D9148-F2A4-4252-8B49-DCA900B9B0F0}" type="slidenum">
              <a:rPr lang="en-IN" smtClean="0"/>
              <a:t>‹#›</a:t>
            </a:fld>
            <a:endParaRPr lang="en-IN"/>
          </a:p>
        </p:txBody>
      </p:sp>
    </p:spTree>
    <p:extLst>
      <p:ext uri="{BB962C8B-B14F-4D97-AF65-F5344CB8AC3E}">
        <p14:creationId xmlns:p14="http://schemas.microsoft.com/office/powerpoint/2010/main" val="1494375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8118FD-B788-96D3-B4F3-83C49A2DCC5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7571312-4401-C5FE-53D1-E21D079D17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00D8E32-A8E5-FFC9-0D5F-D6E24D32D3BA}"/>
              </a:ext>
            </a:extLst>
          </p:cNvPr>
          <p:cNvSpPr>
            <a:spLocks noGrp="1"/>
          </p:cNvSpPr>
          <p:nvPr>
            <p:ph type="dt" sz="half" idx="10"/>
          </p:nvPr>
        </p:nvSpPr>
        <p:spPr/>
        <p:txBody>
          <a:bodyPr/>
          <a:lstStyle/>
          <a:p>
            <a:fld id="{A9EA82DC-C721-4AF1-91CD-1686D841F81B}" type="datetimeFigureOut">
              <a:rPr lang="en-IN" smtClean="0"/>
              <a:t>28-01-2025</a:t>
            </a:fld>
            <a:endParaRPr lang="en-IN"/>
          </a:p>
        </p:txBody>
      </p:sp>
      <p:sp>
        <p:nvSpPr>
          <p:cNvPr id="5" name="Footer Placeholder 4">
            <a:extLst>
              <a:ext uri="{FF2B5EF4-FFF2-40B4-BE49-F238E27FC236}">
                <a16:creationId xmlns:a16="http://schemas.microsoft.com/office/drawing/2014/main" id="{9DA03275-4C79-939A-3956-43EB8239AA8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D020B53-5C22-53EB-0783-E4C6274598F2}"/>
              </a:ext>
            </a:extLst>
          </p:cNvPr>
          <p:cNvSpPr>
            <a:spLocks noGrp="1"/>
          </p:cNvSpPr>
          <p:nvPr>
            <p:ph type="sldNum" sz="quarter" idx="12"/>
          </p:nvPr>
        </p:nvSpPr>
        <p:spPr/>
        <p:txBody>
          <a:bodyPr/>
          <a:lstStyle/>
          <a:p>
            <a:fld id="{421D9148-F2A4-4252-8B49-DCA900B9B0F0}" type="slidenum">
              <a:rPr lang="en-IN" smtClean="0"/>
              <a:t>‹#›</a:t>
            </a:fld>
            <a:endParaRPr lang="en-IN"/>
          </a:p>
        </p:txBody>
      </p:sp>
    </p:spTree>
    <p:extLst>
      <p:ext uri="{BB962C8B-B14F-4D97-AF65-F5344CB8AC3E}">
        <p14:creationId xmlns:p14="http://schemas.microsoft.com/office/powerpoint/2010/main" val="3588595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586FC2-DFBE-17B4-3B88-DA1743DE7D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BC826A4-F7D9-ED66-5443-C5690CFB87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24CBA40-EDBD-B94C-6BBA-CA73771D9F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9EA82DC-C721-4AF1-91CD-1686D841F81B}" type="datetimeFigureOut">
              <a:rPr lang="en-IN" smtClean="0"/>
              <a:t>28-01-2025</a:t>
            </a:fld>
            <a:endParaRPr lang="en-IN"/>
          </a:p>
        </p:txBody>
      </p:sp>
      <p:sp>
        <p:nvSpPr>
          <p:cNvPr id="5" name="Footer Placeholder 4">
            <a:extLst>
              <a:ext uri="{FF2B5EF4-FFF2-40B4-BE49-F238E27FC236}">
                <a16:creationId xmlns:a16="http://schemas.microsoft.com/office/drawing/2014/main" id="{5EC8824F-000E-0BE2-3792-F3E0EADC82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EC18EA44-AB5F-C54C-E202-F5ABF20196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1D9148-F2A4-4252-8B49-DCA900B9B0F0}" type="slidenum">
              <a:rPr lang="en-IN" smtClean="0"/>
              <a:t>‹#›</a:t>
            </a:fld>
            <a:endParaRPr lang="en-IN"/>
          </a:p>
        </p:txBody>
      </p:sp>
    </p:spTree>
    <p:extLst>
      <p:ext uri="{BB962C8B-B14F-4D97-AF65-F5344CB8AC3E}">
        <p14:creationId xmlns:p14="http://schemas.microsoft.com/office/powerpoint/2010/main" val="878272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A6C0FA-46E5-B8D0-41AE-4C872F2D31EF}"/>
              </a:ext>
            </a:extLst>
          </p:cNvPr>
          <p:cNvSpPr>
            <a:spLocks noGrp="1"/>
          </p:cNvSpPr>
          <p:nvPr>
            <p:ph type="ctrTitle"/>
          </p:nvPr>
        </p:nvSpPr>
        <p:spPr>
          <a:xfrm>
            <a:off x="823442" y="921715"/>
            <a:ext cx="5163022" cy="2635993"/>
          </a:xfrm>
        </p:spPr>
        <p:txBody>
          <a:bodyPr anchor="b">
            <a:normAutofit/>
          </a:bodyPr>
          <a:lstStyle/>
          <a:p>
            <a:pPr algn="l"/>
            <a:r>
              <a:rPr lang="en-US" sz="4800" b="1" dirty="0"/>
              <a:t>Foreign Exchange Markets</a:t>
            </a:r>
            <a:endParaRPr lang="en-IN" sz="4800" b="1" dirty="0"/>
          </a:p>
        </p:txBody>
      </p:sp>
      <p:sp>
        <p:nvSpPr>
          <p:cNvPr id="22" name="Rectangle 21">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022214"/>
            <a:ext cx="12192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4022220"/>
            <a:ext cx="81533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022219"/>
            <a:ext cx="12253472" cy="2835781"/>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EC9F3102-5DC1-AFD1-CF31-270486C33BDF}"/>
              </a:ext>
            </a:extLst>
          </p:cNvPr>
          <p:cNvSpPr>
            <a:spLocks noGrp="1"/>
          </p:cNvSpPr>
          <p:nvPr>
            <p:ph type="subTitle" idx="1"/>
          </p:nvPr>
        </p:nvSpPr>
        <p:spPr>
          <a:xfrm>
            <a:off x="823442" y="4541263"/>
            <a:ext cx="5750463" cy="1395022"/>
          </a:xfrm>
        </p:spPr>
        <p:txBody>
          <a:bodyPr anchor="t">
            <a:normAutofit fontScale="92500" lnSpcReduction="20000"/>
          </a:bodyPr>
          <a:lstStyle/>
          <a:p>
            <a:pPr algn="l"/>
            <a:r>
              <a:rPr lang="en-US" b="1" dirty="0" err="1">
                <a:solidFill>
                  <a:srgbClr val="FFFFFF"/>
                </a:solidFill>
              </a:rPr>
              <a:t>Dr.Rachanaa</a:t>
            </a:r>
            <a:r>
              <a:rPr lang="en-US" b="1" dirty="0">
                <a:solidFill>
                  <a:srgbClr val="FFFFFF"/>
                </a:solidFill>
              </a:rPr>
              <a:t> Datey</a:t>
            </a:r>
          </a:p>
          <a:p>
            <a:pPr algn="l"/>
            <a:r>
              <a:rPr lang="en-US" dirty="0">
                <a:solidFill>
                  <a:srgbClr val="FFFFFF"/>
                </a:solidFill>
              </a:rPr>
              <a:t>Founder Director</a:t>
            </a:r>
          </a:p>
          <a:p>
            <a:pPr algn="l"/>
            <a:r>
              <a:rPr lang="en-US" dirty="0">
                <a:solidFill>
                  <a:srgbClr val="FFFFFF"/>
                </a:solidFill>
              </a:rPr>
              <a:t>QUEST EDUSTATION Trainings and Learning Solutions</a:t>
            </a:r>
          </a:p>
          <a:p>
            <a:pPr algn="l"/>
            <a:endParaRPr lang="en-IN" dirty="0">
              <a:solidFill>
                <a:srgbClr val="FFFFFF"/>
              </a:solidFill>
            </a:endParaRPr>
          </a:p>
        </p:txBody>
      </p:sp>
      <p:pic>
        <p:nvPicPr>
          <p:cNvPr id="13" name="Picture 12" descr="Stock exchange numbers">
            <a:extLst>
              <a:ext uri="{FF2B5EF4-FFF2-40B4-BE49-F238E27FC236}">
                <a16:creationId xmlns:a16="http://schemas.microsoft.com/office/drawing/2014/main" id="{770370F8-5262-E00F-005F-0225F7A9D226}"/>
              </a:ext>
            </a:extLst>
          </p:cNvPr>
          <p:cNvPicPr>
            <a:picLocks noChangeAspect="1"/>
          </p:cNvPicPr>
          <p:nvPr/>
        </p:nvPicPr>
        <p:blipFill>
          <a:blip r:embed="rId2"/>
          <a:srcRect t="6972" b="8758"/>
          <a:stretch/>
        </p:blipFill>
        <p:spPr>
          <a:xfrm>
            <a:off x="6573907" y="1787895"/>
            <a:ext cx="5163022" cy="2904210"/>
          </a:xfrm>
          <a:prstGeom prst="rect">
            <a:avLst/>
          </a:prstGeom>
        </p:spPr>
      </p:pic>
      <p:sp>
        <p:nvSpPr>
          <p:cNvPr id="28" name="Rectangle 27">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797"/>
            <a:ext cx="12191998" cy="4572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1469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B3A100-FA32-55AE-2E0E-8570FB333FB7}"/>
              </a:ext>
            </a:extLst>
          </p:cNvPr>
          <p:cNvSpPr>
            <a:spLocks noGrp="1"/>
          </p:cNvSpPr>
          <p:nvPr>
            <p:ph type="title"/>
          </p:nvPr>
        </p:nvSpPr>
        <p:spPr>
          <a:xfrm>
            <a:off x="793662" y="386930"/>
            <a:ext cx="10066122" cy="1298448"/>
          </a:xfrm>
        </p:spPr>
        <p:txBody>
          <a:bodyPr anchor="b">
            <a:normAutofit/>
          </a:bodyPr>
          <a:lstStyle/>
          <a:p>
            <a:r>
              <a:rPr lang="en-US" sz="4800" b="1"/>
              <a:t>Foreign Exchange Markets </a:t>
            </a:r>
            <a:endParaRPr lang="en-IN" sz="4800" b="1"/>
          </a:p>
        </p:txBody>
      </p:sp>
      <p:sp>
        <p:nvSpPr>
          <p:cNvPr id="17" name="Rectangle 16">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01B271F-2D52-BA73-AD3A-8AA3DDCE9327}"/>
              </a:ext>
            </a:extLst>
          </p:cNvPr>
          <p:cNvSpPr>
            <a:spLocks noGrp="1"/>
          </p:cNvSpPr>
          <p:nvPr>
            <p:ph idx="1"/>
          </p:nvPr>
        </p:nvSpPr>
        <p:spPr>
          <a:xfrm>
            <a:off x="793661" y="2599509"/>
            <a:ext cx="4530898" cy="3639450"/>
          </a:xfrm>
        </p:spPr>
        <p:txBody>
          <a:bodyPr anchor="ctr">
            <a:normAutofit/>
          </a:bodyPr>
          <a:lstStyle/>
          <a:p>
            <a:r>
              <a:rPr lang="en-US" sz="2000"/>
              <a:t>Foreign exchange markets determine the exchange rates for currencies worldwide.</a:t>
            </a:r>
          </a:p>
          <a:p>
            <a:r>
              <a:rPr lang="en-US" sz="2000"/>
              <a:t>The foreign exchange market is also called forex, FX, or even the currency market.</a:t>
            </a:r>
          </a:p>
          <a:p>
            <a:endParaRPr lang="en-US" sz="2000"/>
          </a:p>
          <a:p>
            <a:endParaRPr lang="en-US" sz="2000"/>
          </a:p>
        </p:txBody>
      </p:sp>
      <p:pic>
        <p:nvPicPr>
          <p:cNvPr id="4" name="Picture 3">
            <a:extLst>
              <a:ext uri="{FF2B5EF4-FFF2-40B4-BE49-F238E27FC236}">
                <a16:creationId xmlns:a16="http://schemas.microsoft.com/office/drawing/2014/main" id="{76574EE2-B0BD-B3BD-084D-94CC9940B105}"/>
              </a:ext>
            </a:extLst>
          </p:cNvPr>
          <p:cNvPicPr>
            <a:picLocks noChangeAspect="1"/>
          </p:cNvPicPr>
          <p:nvPr/>
        </p:nvPicPr>
        <p:blipFill>
          <a:blip r:embed="rId2"/>
          <a:stretch>
            <a:fillRect/>
          </a:stretch>
        </p:blipFill>
        <p:spPr>
          <a:xfrm>
            <a:off x="5911532" y="3147449"/>
            <a:ext cx="5150277" cy="2387855"/>
          </a:xfrm>
          <a:prstGeom prst="rect">
            <a:avLst/>
          </a:prstGeom>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9068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17AB3D3-3C9C-4DED-809A-78734805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45319A-2475-2941-C584-F93E7E2EF320}"/>
              </a:ext>
            </a:extLst>
          </p:cNvPr>
          <p:cNvSpPr>
            <a:spLocks noGrp="1"/>
          </p:cNvSpPr>
          <p:nvPr>
            <p:ph type="title"/>
          </p:nvPr>
        </p:nvSpPr>
        <p:spPr>
          <a:xfrm>
            <a:off x="793662" y="386930"/>
            <a:ext cx="10066122" cy="1298448"/>
          </a:xfrm>
        </p:spPr>
        <p:txBody>
          <a:bodyPr anchor="b">
            <a:normAutofit/>
          </a:bodyPr>
          <a:lstStyle/>
          <a:p>
            <a:r>
              <a:rPr lang="en-IN" sz="4800" b="1" dirty="0"/>
              <a:t>Foreign Exchange Markets include ….</a:t>
            </a:r>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57B806C-1D17-DDC6-C9C4-39633E61857F}"/>
              </a:ext>
            </a:extLst>
          </p:cNvPr>
          <p:cNvSpPr>
            <a:spLocks noGrp="1"/>
          </p:cNvSpPr>
          <p:nvPr>
            <p:ph idx="1"/>
          </p:nvPr>
        </p:nvSpPr>
        <p:spPr>
          <a:xfrm>
            <a:off x="793660" y="2599509"/>
            <a:ext cx="5914445" cy="3639450"/>
          </a:xfrm>
        </p:spPr>
        <p:txBody>
          <a:bodyPr anchor="ctr">
            <a:noAutofit/>
          </a:bodyPr>
          <a:lstStyle/>
          <a:p>
            <a:r>
              <a:rPr lang="en-US" dirty="0"/>
              <a:t>Banks, </a:t>
            </a:r>
          </a:p>
          <a:p>
            <a:r>
              <a:rPr lang="en-US" dirty="0"/>
              <a:t>Forex Dealers, </a:t>
            </a:r>
          </a:p>
          <a:p>
            <a:r>
              <a:rPr lang="en-US" dirty="0"/>
              <a:t>Commercial Companies, </a:t>
            </a:r>
          </a:p>
          <a:p>
            <a:r>
              <a:rPr lang="en-US" dirty="0"/>
              <a:t>Central Banks, </a:t>
            </a:r>
          </a:p>
          <a:p>
            <a:r>
              <a:rPr lang="en-US" dirty="0"/>
              <a:t>Investment Management Firms,</a:t>
            </a:r>
          </a:p>
          <a:p>
            <a:r>
              <a:rPr lang="en-US" dirty="0"/>
              <a:t>Hedge Funds, </a:t>
            </a:r>
          </a:p>
          <a:p>
            <a:r>
              <a:rPr lang="en-US" dirty="0"/>
              <a:t>Retail Forex Dealers, </a:t>
            </a:r>
          </a:p>
          <a:p>
            <a:r>
              <a:rPr lang="en-US" dirty="0"/>
              <a:t>Investors. </a:t>
            </a:r>
          </a:p>
        </p:txBody>
      </p:sp>
      <p:pic>
        <p:nvPicPr>
          <p:cNvPr id="4" name="Picture 3">
            <a:extLst>
              <a:ext uri="{FF2B5EF4-FFF2-40B4-BE49-F238E27FC236}">
                <a16:creationId xmlns:a16="http://schemas.microsoft.com/office/drawing/2014/main" id="{F2777284-9BE8-F7D1-A64B-F828DDE4B1C2}"/>
              </a:ext>
            </a:extLst>
          </p:cNvPr>
          <p:cNvPicPr>
            <a:picLocks noChangeAspect="1"/>
          </p:cNvPicPr>
          <p:nvPr/>
        </p:nvPicPr>
        <p:blipFill>
          <a:blip r:embed="rId2"/>
          <a:srcRect r="2" b="1592"/>
          <a:stretch/>
        </p:blipFill>
        <p:spPr>
          <a:xfrm>
            <a:off x="6867443" y="2484255"/>
            <a:ext cx="4194366" cy="3714244"/>
          </a:xfrm>
          <a:prstGeom prst="rect">
            <a:avLst/>
          </a:prstGeom>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2961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36FAE-021B-3BA0-D9CE-759C18B3EE50}"/>
              </a:ext>
            </a:extLst>
          </p:cNvPr>
          <p:cNvSpPr>
            <a:spLocks noGrp="1"/>
          </p:cNvSpPr>
          <p:nvPr>
            <p:ph type="title"/>
          </p:nvPr>
        </p:nvSpPr>
        <p:spPr/>
        <p:txBody>
          <a:bodyPr/>
          <a:lstStyle/>
          <a:p>
            <a:r>
              <a:rPr lang="en-IN" b="1" dirty="0"/>
              <a:t>Currency market in India</a:t>
            </a:r>
            <a:br>
              <a:rPr lang="en-IN" dirty="0"/>
            </a:br>
            <a:endParaRPr lang="en-IN" dirty="0"/>
          </a:p>
        </p:txBody>
      </p:sp>
      <p:sp>
        <p:nvSpPr>
          <p:cNvPr id="3" name="Content Placeholder 2">
            <a:extLst>
              <a:ext uri="{FF2B5EF4-FFF2-40B4-BE49-F238E27FC236}">
                <a16:creationId xmlns:a16="http://schemas.microsoft.com/office/drawing/2014/main" id="{0184EECB-4227-C5DB-84B9-16D4BA76F4D2}"/>
              </a:ext>
            </a:extLst>
          </p:cNvPr>
          <p:cNvSpPr>
            <a:spLocks noGrp="1"/>
          </p:cNvSpPr>
          <p:nvPr>
            <p:ph idx="1"/>
          </p:nvPr>
        </p:nvSpPr>
        <p:spPr>
          <a:xfrm>
            <a:off x="838200" y="1825625"/>
            <a:ext cx="6821263" cy="4351338"/>
          </a:xfrm>
        </p:spPr>
        <p:txBody>
          <a:bodyPr/>
          <a:lstStyle/>
          <a:p>
            <a:r>
              <a:rPr lang="en-US" dirty="0"/>
              <a:t>As per the RBI, OTC and spot markets are dominant in the Indian currency market .</a:t>
            </a:r>
          </a:p>
          <a:p>
            <a:r>
              <a:rPr lang="en-US" dirty="0"/>
              <a:t>Currency futures are traded on exchanges such as NSE, BSE, and MCX-SX. </a:t>
            </a:r>
          </a:p>
          <a:p>
            <a:r>
              <a:rPr lang="en-US" dirty="0"/>
              <a:t>The volume of transactions done through Foreign Exchange Companies in India amounts to about US$2 billion per day.</a:t>
            </a:r>
            <a:endParaRPr lang="en-IN" dirty="0"/>
          </a:p>
        </p:txBody>
      </p:sp>
      <p:pic>
        <p:nvPicPr>
          <p:cNvPr id="4" name="Picture 3">
            <a:extLst>
              <a:ext uri="{FF2B5EF4-FFF2-40B4-BE49-F238E27FC236}">
                <a16:creationId xmlns:a16="http://schemas.microsoft.com/office/drawing/2014/main" id="{DFC03EA2-049C-288A-BD25-02B8E338C9A1}"/>
              </a:ext>
            </a:extLst>
          </p:cNvPr>
          <p:cNvPicPr>
            <a:picLocks noChangeAspect="1"/>
          </p:cNvPicPr>
          <p:nvPr/>
        </p:nvPicPr>
        <p:blipFill>
          <a:blip r:embed="rId2"/>
          <a:stretch>
            <a:fillRect/>
          </a:stretch>
        </p:blipFill>
        <p:spPr>
          <a:xfrm rot="5400000">
            <a:off x="6894833" y="2071037"/>
            <a:ext cx="5126676" cy="2884653"/>
          </a:xfrm>
          <a:prstGeom prst="rect">
            <a:avLst/>
          </a:prstGeom>
        </p:spPr>
      </p:pic>
    </p:spTree>
    <p:extLst>
      <p:ext uri="{BB962C8B-B14F-4D97-AF65-F5344CB8AC3E}">
        <p14:creationId xmlns:p14="http://schemas.microsoft.com/office/powerpoint/2010/main" val="59420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99C73A-4091-008A-D7F8-3471FBDB2F2A}"/>
              </a:ext>
            </a:extLst>
          </p:cNvPr>
          <p:cNvSpPr>
            <a:spLocks noGrp="1"/>
          </p:cNvSpPr>
          <p:nvPr>
            <p:ph type="title"/>
          </p:nvPr>
        </p:nvSpPr>
        <p:spPr>
          <a:xfrm>
            <a:off x="586478" y="1683756"/>
            <a:ext cx="3115265" cy="2396359"/>
          </a:xfrm>
        </p:spPr>
        <p:txBody>
          <a:bodyPr anchor="b">
            <a:normAutofit/>
          </a:bodyPr>
          <a:lstStyle/>
          <a:p>
            <a:pPr algn="r"/>
            <a:r>
              <a:rPr lang="en-US" sz="4000" b="1" dirty="0">
                <a:solidFill>
                  <a:srgbClr val="FFFFFF"/>
                </a:solidFill>
              </a:rPr>
              <a:t>Trends in the forex market</a:t>
            </a:r>
            <a:br>
              <a:rPr lang="en-US" sz="4000" dirty="0">
                <a:solidFill>
                  <a:srgbClr val="FFFFFF"/>
                </a:solidFill>
              </a:rPr>
            </a:br>
            <a:endParaRPr lang="en-IN" sz="4000" dirty="0">
              <a:solidFill>
                <a:srgbClr val="FFFFFF"/>
              </a:solidFill>
            </a:endParaRPr>
          </a:p>
        </p:txBody>
      </p:sp>
      <p:graphicFrame>
        <p:nvGraphicFramePr>
          <p:cNvPr id="5" name="Content Placeholder 2">
            <a:extLst>
              <a:ext uri="{FF2B5EF4-FFF2-40B4-BE49-F238E27FC236}">
                <a16:creationId xmlns:a16="http://schemas.microsoft.com/office/drawing/2014/main" id="{70CD9565-C76D-6E98-4681-68315C61EB1D}"/>
              </a:ext>
            </a:extLst>
          </p:cNvPr>
          <p:cNvGraphicFramePr>
            <a:graphicFrameLocks noGrp="1"/>
          </p:cNvGraphicFramePr>
          <p:nvPr>
            <p:ph idx="1"/>
            <p:extLst>
              <p:ext uri="{D42A27DB-BD31-4B8C-83A1-F6EECF244321}">
                <p14:modId xmlns:p14="http://schemas.microsoft.com/office/powerpoint/2010/main" val="348346414"/>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574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17554-6A1C-A5C8-0C19-66CACBBFDCE8}"/>
              </a:ext>
            </a:extLst>
          </p:cNvPr>
          <p:cNvSpPr>
            <a:spLocks noGrp="1"/>
          </p:cNvSpPr>
          <p:nvPr>
            <p:ph type="title"/>
          </p:nvPr>
        </p:nvSpPr>
        <p:spPr/>
        <p:txBody>
          <a:bodyPr>
            <a:normAutofit fontScale="90000"/>
          </a:bodyPr>
          <a:lstStyle/>
          <a:p>
            <a:r>
              <a:rPr lang="en-US" b="1" dirty="0"/>
              <a:t>What is the size of the forex market in India?</a:t>
            </a:r>
            <a:br>
              <a:rPr lang="en-US" b="1" dirty="0"/>
            </a:br>
            <a:endParaRPr lang="en-IN" b="1" dirty="0"/>
          </a:p>
        </p:txBody>
      </p:sp>
      <p:sp>
        <p:nvSpPr>
          <p:cNvPr id="3" name="Content Placeholder 2">
            <a:extLst>
              <a:ext uri="{FF2B5EF4-FFF2-40B4-BE49-F238E27FC236}">
                <a16:creationId xmlns:a16="http://schemas.microsoft.com/office/drawing/2014/main" id="{94C3B91B-44E4-2B33-AB78-10FB2CF49B28}"/>
              </a:ext>
            </a:extLst>
          </p:cNvPr>
          <p:cNvSpPr>
            <a:spLocks noGrp="1"/>
          </p:cNvSpPr>
          <p:nvPr>
            <p:ph idx="1"/>
          </p:nvPr>
        </p:nvSpPr>
        <p:spPr>
          <a:xfrm>
            <a:off x="838200" y="1825625"/>
            <a:ext cx="4909457" cy="4351338"/>
          </a:xfrm>
        </p:spPr>
        <p:txBody>
          <a:bodyPr/>
          <a:lstStyle/>
          <a:p>
            <a:r>
              <a:rPr lang="en-US" dirty="0"/>
              <a:t>The India foreign exchange market was valued at USD 30.7 Billion in 2024.</a:t>
            </a:r>
          </a:p>
          <a:p>
            <a:endParaRPr lang="en-IN" dirty="0"/>
          </a:p>
        </p:txBody>
      </p:sp>
      <p:pic>
        <p:nvPicPr>
          <p:cNvPr id="4" name="Picture 3">
            <a:extLst>
              <a:ext uri="{FF2B5EF4-FFF2-40B4-BE49-F238E27FC236}">
                <a16:creationId xmlns:a16="http://schemas.microsoft.com/office/drawing/2014/main" id="{52853CD9-E4F3-F0AA-CEC0-8F3C359A6B0E}"/>
              </a:ext>
            </a:extLst>
          </p:cNvPr>
          <p:cNvPicPr>
            <a:picLocks noChangeAspect="1"/>
          </p:cNvPicPr>
          <p:nvPr/>
        </p:nvPicPr>
        <p:blipFill>
          <a:blip r:embed="rId2"/>
          <a:stretch>
            <a:fillRect/>
          </a:stretch>
        </p:blipFill>
        <p:spPr>
          <a:xfrm>
            <a:off x="6205846" y="1825625"/>
            <a:ext cx="4542312" cy="4542312"/>
          </a:xfrm>
          <a:prstGeom prst="rect">
            <a:avLst/>
          </a:prstGeom>
        </p:spPr>
      </p:pic>
      <p:sp>
        <p:nvSpPr>
          <p:cNvPr id="5" name="Rectangle 4">
            <a:extLst>
              <a:ext uri="{FF2B5EF4-FFF2-40B4-BE49-F238E27FC236}">
                <a16:creationId xmlns:a16="http://schemas.microsoft.com/office/drawing/2014/main" id="{0A6BD745-F4E7-7CE4-9774-7B72AF9E449E}"/>
              </a:ext>
            </a:extLst>
          </p:cNvPr>
          <p:cNvSpPr/>
          <p:nvPr/>
        </p:nvSpPr>
        <p:spPr>
          <a:xfrm>
            <a:off x="6164270" y="1825625"/>
            <a:ext cx="4583888" cy="596941"/>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850952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8A227-4D45-811B-1C64-95890BDF8B3D}"/>
              </a:ext>
            </a:extLst>
          </p:cNvPr>
          <p:cNvSpPr>
            <a:spLocks noGrp="1"/>
          </p:cNvSpPr>
          <p:nvPr>
            <p:ph type="title"/>
          </p:nvPr>
        </p:nvSpPr>
        <p:spPr>
          <a:xfrm>
            <a:off x="5868557" y="1138036"/>
            <a:ext cx="5444382" cy="1402470"/>
          </a:xfrm>
        </p:spPr>
        <p:txBody>
          <a:bodyPr anchor="t">
            <a:normAutofit/>
          </a:bodyPr>
          <a:lstStyle/>
          <a:p>
            <a:r>
              <a:rPr lang="en-US" sz="3200" b="1" dirty="0"/>
              <a:t>Features of Foreign Exchange Markets</a:t>
            </a:r>
            <a:endParaRPr lang="en-IN" sz="3200" b="1" dirty="0"/>
          </a:p>
        </p:txBody>
      </p:sp>
      <p:pic>
        <p:nvPicPr>
          <p:cNvPr id="5" name="Picture 4" descr="Digital numbers and graphs">
            <a:extLst>
              <a:ext uri="{FF2B5EF4-FFF2-40B4-BE49-F238E27FC236}">
                <a16:creationId xmlns:a16="http://schemas.microsoft.com/office/drawing/2014/main" id="{9636265B-6BC4-F6B7-F976-F93CDED5111E}"/>
              </a:ext>
            </a:extLst>
          </p:cNvPr>
          <p:cNvPicPr>
            <a:picLocks noChangeAspect="1"/>
          </p:cNvPicPr>
          <p:nvPr/>
        </p:nvPicPr>
        <p:blipFill>
          <a:blip r:embed="rId2"/>
          <a:srcRect l="33254" r="16608" b="-1"/>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0646FA6-299D-CD74-651E-09C4FAE45CE8}"/>
              </a:ext>
            </a:extLst>
          </p:cNvPr>
          <p:cNvSpPr>
            <a:spLocks noGrp="1"/>
          </p:cNvSpPr>
          <p:nvPr>
            <p:ph idx="1"/>
          </p:nvPr>
        </p:nvSpPr>
        <p:spPr>
          <a:xfrm>
            <a:off x="5868557" y="2551176"/>
            <a:ext cx="5444382" cy="3591207"/>
          </a:xfrm>
        </p:spPr>
        <p:txBody>
          <a:bodyPr>
            <a:normAutofit/>
          </a:bodyPr>
          <a:lstStyle/>
          <a:p>
            <a:r>
              <a:rPr lang="en-US" sz="2000" b="1"/>
              <a:t>High Liquidity- </a:t>
            </a:r>
            <a:r>
              <a:rPr lang="en-US" sz="2000"/>
              <a:t>It’s like having the freedom to trade your money for another country’s money at any time.</a:t>
            </a:r>
          </a:p>
          <a:p>
            <a:r>
              <a:rPr lang="en-US" sz="2000" b="1"/>
              <a:t>Market Transparency- </a:t>
            </a:r>
            <a:r>
              <a:rPr lang="en-US" sz="2000"/>
              <a:t>It helps them keep an eye on how currency prices change in real-time.</a:t>
            </a:r>
          </a:p>
          <a:p>
            <a:r>
              <a:rPr lang="en-US" sz="2000" b="1"/>
              <a:t>Dynamic Market- </a:t>
            </a:r>
            <a:r>
              <a:rPr lang="en-US" sz="2000"/>
              <a:t>It’s a market that’s always changing.</a:t>
            </a:r>
          </a:p>
          <a:p>
            <a:r>
              <a:rPr lang="en-US" sz="2000" b="1"/>
              <a:t>Operates 24 Hours- </a:t>
            </a:r>
            <a:r>
              <a:rPr lang="en-US" sz="2000"/>
              <a:t>This market is open 24 hours a day. Traders can trade at any time.</a:t>
            </a:r>
          </a:p>
          <a:p>
            <a:endParaRPr lang="en-US" sz="2000"/>
          </a:p>
          <a:p>
            <a:endParaRPr lang="en-US" sz="2000"/>
          </a:p>
        </p:txBody>
      </p:sp>
    </p:spTree>
    <p:extLst>
      <p:ext uri="{BB962C8B-B14F-4D97-AF65-F5344CB8AC3E}">
        <p14:creationId xmlns:p14="http://schemas.microsoft.com/office/powerpoint/2010/main" val="781361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E1DA3-9404-3F9A-F331-3C839FA51F22}"/>
              </a:ext>
            </a:extLst>
          </p:cNvPr>
          <p:cNvSpPr>
            <a:spLocks noGrp="1"/>
          </p:cNvSpPr>
          <p:nvPr>
            <p:ph type="title"/>
          </p:nvPr>
        </p:nvSpPr>
        <p:spPr>
          <a:xfrm>
            <a:off x="876693" y="1"/>
            <a:ext cx="3455821" cy="6103916"/>
          </a:xfrm>
        </p:spPr>
        <p:txBody>
          <a:bodyPr anchor="b">
            <a:noAutofit/>
          </a:bodyPr>
          <a:lstStyle/>
          <a:p>
            <a:br>
              <a:rPr lang="en-US" sz="4800" b="1" dirty="0"/>
            </a:br>
            <a:br>
              <a:rPr lang="en-US" sz="4800" b="1" dirty="0"/>
            </a:br>
            <a:br>
              <a:rPr lang="en-US" sz="4800" b="1" dirty="0"/>
            </a:br>
            <a:r>
              <a:rPr lang="en-US" sz="4800" b="1" dirty="0"/>
              <a:t>Functions and Roles of Foreign Exchange Markets</a:t>
            </a:r>
            <a:br>
              <a:rPr lang="en-US" sz="4800" b="1" dirty="0"/>
            </a:br>
            <a:endParaRPr lang="en-IN" sz="4800" b="1" dirty="0"/>
          </a:p>
        </p:txBody>
      </p:sp>
      <p:sp>
        <p:nvSpPr>
          <p:cNvPr id="3" name="Content Placeholder 2">
            <a:extLst>
              <a:ext uri="{FF2B5EF4-FFF2-40B4-BE49-F238E27FC236}">
                <a16:creationId xmlns:a16="http://schemas.microsoft.com/office/drawing/2014/main" id="{EF1AD837-6189-7281-7A16-C89F54EA1EB6}"/>
              </a:ext>
            </a:extLst>
          </p:cNvPr>
          <p:cNvSpPr>
            <a:spLocks noGrp="1"/>
          </p:cNvSpPr>
          <p:nvPr>
            <p:ph idx="1"/>
          </p:nvPr>
        </p:nvSpPr>
        <p:spPr>
          <a:xfrm>
            <a:off x="876693" y="1170797"/>
            <a:ext cx="3455821" cy="4810511"/>
          </a:xfrm>
        </p:spPr>
        <p:txBody>
          <a:bodyPr anchor="t">
            <a:normAutofit/>
          </a:bodyPr>
          <a:lstStyle/>
          <a:p>
            <a:endParaRPr lang="en-US" sz="2000" dirty="0"/>
          </a:p>
          <a:p>
            <a:endParaRPr lang="en-IN" sz="2000" dirty="0"/>
          </a:p>
        </p:txBody>
      </p:sp>
      <p:pic>
        <p:nvPicPr>
          <p:cNvPr id="4" name="Picture 3">
            <a:extLst>
              <a:ext uri="{FF2B5EF4-FFF2-40B4-BE49-F238E27FC236}">
                <a16:creationId xmlns:a16="http://schemas.microsoft.com/office/drawing/2014/main" id="{2D993753-17D5-7410-80AD-E6109EDB3CAF}"/>
              </a:ext>
            </a:extLst>
          </p:cNvPr>
          <p:cNvPicPr>
            <a:picLocks noChangeAspect="1"/>
          </p:cNvPicPr>
          <p:nvPr/>
        </p:nvPicPr>
        <p:blipFill>
          <a:blip r:embed="rId2"/>
          <a:stretch>
            <a:fillRect/>
          </a:stretch>
        </p:blipFill>
        <p:spPr>
          <a:xfrm>
            <a:off x="5311513" y="1609195"/>
            <a:ext cx="5095946" cy="3836716"/>
          </a:xfrm>
          <a:prstGeom prst="rect">
            <a:avLst/>
          </a:prstGeom>
        </p:spPr>
      </p:pic>
      <p:grpSp>
        <p:nvGrpSpPr>
          <p:cNvPr id="9" name="Group 8">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0" name="Rectangle 9">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37472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AD611-E225-145F-8E78-3E0856813A8F}"/>
              </a:ext>
            </a:extLst>
          </p:cNvPr>
          <p:cNvSpPr>
            <a:spLocks noGrp="1"/>
          </p:cNvSpPr>
          <p:nvPr>
            <p:ph type="title"/>
          </p:nvPr>
        </p:nvSpPr>
        <p:spPr>
          <a:xfrm>
            <a:off x="5868557" y="1138036"/>
            <a:ext cx="5444382" cy="1402470"/>
          </a:xfrm>
        </p:spPr>
        <p:txBody>
          <a:bodyPr anchor="t">
            <a:normAutofit/>
          </a:bodyPr>
          <a:lstStyle/>
          <a:p>
            <a:r>
              <a:rPr lang="en-IN" b="1" dirty="0"/>
              <a:t>Transfer Function</a:t>
            </a:r>
            <a:br>
              <a:rPr lang="en-IN" sz="3200" dirty="0"/>
            </a:br>
            <a:endParaRPr lang="en-IN" sz="3200" dirty="0"/>
          </a:p>
        </p:txBody>
      </p:sp>
      <p:pic>
        <p:nvPicPr>
          <p:cNvPr id="5" name="Picture 4" descr="Orange and blue numbers and graphs">
            <a:extLst>
              <a:ext uri="{FF2B5EF4-FFF2-40B4-BE49-F238E27FC236}">
                <a16:creationId xmlns:a16="http://schemas.microsoft.com/office/drawing/2014/main" id="{089787FF-F036-DE93-F9D4-782EF4667500}"/>
              </a:ext>
            </a:extLst>
          </p:cNvPr>
          <p:cNvPicPr>
            <a:picLocks noChangeAspect="1"/>
          </p:cNvPicPr>
          <p:nvPr/>
        </p:nvPicPr>
        <p:blipFill>
          <a:blip r:embed="rId2"/>
          <a:srcRect l="22270" r="31725" b="1"/>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67B38CC-8569-B4D0-0EA6-BF6E72391704}"/>
              </a:ext>
            </a:extLst>
          </p:cNvPr>
          <p:cNvSpPr>
            <a:spLocks noGrp="1"/>
          </p:cNvSpPr>
          <p:nvPr>
            <p:ph idx="1"/>
          </p:nvPr>
        </p:nvSpPr>
        <p:spPr>
          <a:xfrm>
            <a:off x="5868557" y="2551176"/>
            <a:ext cx="5444382" cy="3591207"/>
          </a:xfrm>
        </p:spPr>
        <p:txBody>
          <a:bodyPr>
            <a:normAutofit lnSpcReduction="10000"/>
          </a:bodyPr>
          <a:lstStyle/>
          <a:p>
            <a:endParaRPr lang="en-US" sz="2000" dirty="0"/>
          </a:p>
          <a:p>
            <a:r>
              <a:rPr lang="en-US" sz="3200" dirty="0"/>
              <a:t>The foreign exchange market’s basic function is to transfer funds or foreign currencies between countries to settle their payments. The market converts one currency into another.</a:t>
            </a:r>
          </a:p>
          <a:p>
            <a:endParaRPr lang="en-US" sz="2000" dirty="0"/>
          </a:p>
        </p:txBody>
      </p:sp>
    </p:spTree>
    <p:extLst>
      <p:ext uri="{BB962C8B-B14F-4D97-AF65-F5344CB8AC3E}">
        <p14:creationId xmlns:p14="http://schemas.microsoft.com/office/powerpoint/2010/main" val="3743061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B0D05-4AE4-087F-E1CC-29201032C486}"/>
              </a:ext>
            </a:extLst>
          </p:cNvPr>
          <p:cNvSpPr>
            <a:spLocks noGrp="1"/>
          </p:cNvSpPr>
          <p:nvPr>
            <p:ph type="title"/>
          </p:nvPr>
        </p:nvSpPr>
        <p:spPr>
          <a:xfrm>
            <a:off x="5868557" y="1138036"/>
            <a:ext cx="5444382" cy="1402470"/>
          </a:xfrm>
        </p:spPr>
        <p:txBody>
          <a:bodyPr anchor="t">
            <a:normAutofit/>
          </a:bodyPr>
          <a:lstStyle/>
          <a:p>
            <a:r>
              <a:rPr lang="en-IN" b="1" dirty="0"/>
              <a:t>Credit Function</a:t>
            </a:r>
            <a:br>
              <a:rPr lang="en-IN" sz="3200" dirty="0"/>
            </a:br>
            <a:endParaRPr lang="en-IN" sz="3200" dirty="0"/>
          </a:p>
        </p:txBody>
      </p:sp>
      <p:pic>
        <p:nvPicPr>
          <p:cNvPr id="5" name="Picture 4">
            <a:extLst>
              <a:ext uri="{FF2B5EF4-FFF2-40B4-BE49-F238E27FC236}">
                <a16:creationId xmlns:a16="http://schemas.microsoft.com/office/drawing/2014/main" id="{17B67932-BF38-C5DD-933D-248997B60F95}"/>
              </a:ext>
            </a:extLst>
          </p:cNvPr>
          <p:cNvPicPr>
            <a:picLocks noChangeAspect="1"/>
          </p:cNvPicPr>
          <p:nvPr/>
        </p:nvPicPr>
        <p:blipFill>
          <a:blip r:embed="rId2"/>
          <a:srcRect l="17895" r="39854"/>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09C17BA-5359-CE58-9196-ADA7A218C38C}"/>
              </a:ext>
            </a:extLst>
          </p:cNvPr>
          <p:cNvSpPr>
            <a:spLocks noGrp="1"/>
          </p:cNvSpPr>
          <p:nvPr>
            <p:ph idx="1"/>
          </p:nvPr>
        </p:nvSpPr>
        <p:spPr>
          <a:xfrm>
            <a:off x="5868557" y="2551176"/>
            <a:ext cx="5444382" cy="3591207"/>
          </a:xfrm>
        </p:spPr>
        <p:txBody>
          <a:bodyPr>
            <a:normAutofit lnSpcReduction="10000"/>
          </a:bodyPr>
          <a:lstStyle/>
          <a:p>
            <a:endParaRPr lang="en-US" sz="2000" dirty="0"/>
          </a:p>
          <a:p>
            <a:pPr marL="0" indent="0">
              <a:buNone/>
            </a:pPr>
            <a:r>
              <a:rPr lang="en-US" dirty="0"/>
              <a:t>The foreign exchange market also provides short-term loans to people or businesses who need to buy things from other countries. This helps the smooth flow of goods and services across borders. Buyers can use these loans to pay for stuff from other countries.</a:t>
            </a:r>
          </a:p>
          <a:p>
            <a:endParaRPr lang="en-US" sz="2000" dirty="0"/>
          </a:p>
          <a:p>
            <a:endParaRPr lang="en-IN" sz="2000" dirty="0"/>
          </a:p>
        </p:txBody>
      </p:sp>
    </p:spTree>
    <p:extLst>
      <p:ext uri="{BB962C8B-B14F-4D97-AF65-F5344CB8AC3E}">
        <p14:creationId xmlns:p14="http://schemas.microsoft.com/office/powerpoint/2010/main" val="2513956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0AECE-1CD0-2C94-E811-776A6A1F29F4}"/>
              </a:ext>
            </a:extLst>
          </p:cNvPr>
          <p:cNvSpPr>
            <a:spLocks noGrp="1"/>
          </p:cNvSpPr>
          <p:nvPr>
            <p:ph type="title"/>
          </p:nvPr>
        </p:nvSpPr>
        <p:spPr>
          <a:xfrm>
            <a:off x="5868557" y="1138036"/>
            <a:ext cx="5444382" cy="1402470"/>
          </a:xfrm>
        </p:spPr>
        <p:txBody>
          <a:bodyPr anchor="t">
            <a:normAutofit/>
          </a:bodyPr>
          <a:lstStyle/>
          <a:p>
            <a:r>
              <a:rPr lang="en-IN" b="1" dirty="0"/>
              <a:t>Hedging Function</a:t>
            </a:r>
            <a:br>
              <a:rPr lang="en-IN" sz="3200" dirty="0"/>
            </a:br>
            <a:endParaRPr lang="en-IN" sz="3200" dirty="0"/>
          </a:p>
        </p:txBody>
      </p:sp>
      <p:pic>
        <p:nvPicPr>
          <p:cNvPr id="13" name="Picture 12" descr="Codes on papers">
            <a:extLst>
              <a:ext uri="{FF2B5EF4-FFF2-40B4-BE49-F238E27FC236}">
                <a16:creationId xmlns:a16="http://schemas.microsoft.com/office/drawing/2014/main" id="{EABB92E8-D1A5-DFE8-6A61-F3E303903B7A}"/>
              </a:ext>
            </a:extLst>
          </p:cNvPr>
          <p:cNvPicPr>
            <a:picLocks noChangeAspect="1"/>
          </p:cNvPicPr>
          <p:nvPr/>
        </p:nvPicPr>
        <p:blipFill>
          <a:blip r:embed="rId2"/>
          <a:srcRect l="25905" r="23957" b="-1"/>
          <a:stretch/>
        </p:blipFill>
        <p:spPr>
          <a:xfrm>
            <a:off x="-1" y="10"/>
            <a:ext cx="5151179" cy="6857990"/>
          </a:xfrm>
          <a:prstGeom prst="rect">
            <a:avLst/>
          </a:prstGeom>
        </p:spPr>
      </p:pic>
      <p:cxnSp>
        <p:nvCxnSpPr>
          <p:cNvPr id="14" name="Straight Connector 13">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80127EC-984F-8F39-DA68-F2E20978D3FA}"/>
              </a:ext>
            </a:extLst>
          </p:cNvPr>
          <p:cNvSpPr>
            <a:spLocks noGrp="1"/>
          </p:cNvSpPr>
          <p:nvPr>
            <p:ph idx="1"/>
          </p:nvPr>
        </p:nvSpPr>
        <p:spPr>
          <a:xfrm>
            <a:off x="5868557" y="2551176"/>
            <a:ext cx="5444382" cy="3591207"/>
          </a:xfrm>
        </p:spPr>
        <p:txBody>
          <a:bodyPr>
            <a:normAutofit lnSpcReduction="10000"/>
          </a:bodyPr>
          <a:lstStyle/>
          <a:p>
            <a:endParaRPr lang="en-US" sz="2000" dirty="0"/>
          </a:p>
          <a:p>
            <a:pPr marL="0" indent="0">
              <a:buNone/>
            </a:pPr>
            <a:r>
              <a:rPr lang="en-US" dirty="0"/>
              <a:t>A forex market hedges foreign exchange risks. It is common for parties in foreign exchange to fear fluctuations in exchange rates, which are the price of one currency compared to another currency. Depending on the circumstances, the party may gain or lose money.</a:t>
            </a:r>
          </a:p>
          <a:p>
            <a:endParaRPr lang="en-IN" sz="2000" dirty="0"/>
          </a:p>
        </p:txBody>
      </p:sp>
    </p:spTree>
    <p:extLst>
      <p:ext uri="{BB962C8B-B14F-4D97-AF65-F5344CB8AC3E}">
        <p14:creationId xmlns:p14="http://schemas.microsoft.com/office/powerpoint/2010/main" val="1242718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AC30D-F293-B0FD-EB2A-1F66A6B793CB}"/>
              </a:ext>
            </a:extLst>
          </p:cNvPr>
          <p:cNvSpPr>
            <a:spLocks noGrp="1"/>
          </p:cNvSpPr>
          <p:nvPr>
            <p:ph type="title"/>
          </p:nvPr>
        </p:nvSpPr>
        <p:spPr>
          <a:xfrm>
            <a:off x="838200" y="365125"/>
            <a:ext cx="10515600" cy="1606179"/>
          </a:xfrm>
        </p:spPr>
        <p:txBody>
          <a:bodyPr>
            <a:normAutofit fontScale="90000"/>
          </a:bodyPr>
          <a:lstStyle/>
          <a:p>
            <a:pPr algn="ctr"/>
            <a:br>
              <a:rPr lang="en-US" b="1" dirty="0"/>
            </a:br>
            <a:r>
              <a:rPr lang="en-US" b="1" dirty="0"/>
              <a:t>Types of Foreign Exchange Markets and Their Roles</a:t>
            </a:r>
            <a:br>
              <a:rPr lang="en-US" dirty="0"/>
            </a:br>
            <a:endParaRPr lang="en-IN" dirty="0"/>
          </a:p>
        </p:txBody>
      </p:sp>
      <p:pic>
        <p:nvPicPr>
          <p:cNvPr id="3" name="Picture 2">
            <a:extLst>
              <a:ext uri="{FF2B5EF4-FFF2-40B4-BE49-F238E27FC236}">
                <a16:creationId xmlns:a16="http://schemas.microsoft.com/office/drawing/2014/main" id="{489210BE-1DFC-9D4F-C85B-D32A40582E07}"/>
              </a:ext>
            </a:extLst>
          </p:cNvPr>
          <p:cNvPicPr>
            <a:picLocks noChangeAspect="1"/>
          </p:cNvPicPr>
          <p:nvPr/>
        </p:nvPicPr>
        <p:blipFill>
          <a:blip r:embed="rId2"/>
          <a:stretch>
            <a:fillRect/>
          </a:stretch>
        </p:blipFill>
        <p:spPr>
          <a:xfrm>
            <a:off x="2100785" y="2244436"/>
            <a:ext cx="7402505" cy="3904882"/>
          </a:xfrm>
          <a:prstGeom prst="rect">
            <a:avLst/>
          </a:prstGeom>
        </p:spPr>
      </p:pic>
    </p:spTree>
    <p:extLst>
      <p:ext uri="{BB962C8B-B14F-4D97-AF65-F5344CB8AC3E}">
        <p14:creationId xmlns:p14="http://schemas.microsoft.com/office/powerpoint/2010/main" val="413572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BAC62-1406-8DF2-5DE2-3C8FACD09931}"/>
              </a:ext>
            </a:extLst>
          </p:cNvPr>
          <p:cNvSpPr>
            <a:spLocks noGrp="1"/>
          </p:cNvSpPr>
          <p:nvPr>
            <p:ph type="title"/>
          </p:nvPr>
        </p:nvSpPr>
        <p:spPr>
          <a:xfrm>
            <a:off x="4797632" y="741391"/>
            <a:ext cx="6518068" cy="1616203"/>
          </a:xfrm>
        </p:spPr>
        <p:txBody>
          <a:bodyPr anchor="b">
            <a:normAutofit/>
          </a:bodyPr>
          <a:lstStyle/>
          <a:p>
            <a:r>
              <a:rPr lang="en-IN" b="1" dirty="0"/>
              <a:t>Spot Forex Market</a:t>
            </a:r>
            <a:br>
              <a:rPr lang="en-IN" sz="3200" dirty="0"/>
            </a:br>
            <a:endParaRPr lang="en-IN" sz="3200" dirty="0"/>
          </a:p>
        </p:txBody>
      </p:sp>
      <p:pic>
        <p:nvPicPr>
          <p:cNvPr id="5" name="Picture 4" descr="Digital numbers and graphs">
            <a:extLst>
              <a:ext uri="{FF2B5EF4-FFF2-40B4-BE49-F238E27FC236}">
                <a16:creationId xmlns:a16="http://schemas.microsoft.com/office/drawing/2014/main" id="{12243399-D8B2-1AEC-969D-2CF9C5683033}"/>
              </a:ext>
            </a:extLst>
          </p:cNvPr>
          <p:cNvPicPr>
            <a:picLocks noChangeAspect="1"/>
          </p:cNvPicPr>
          <p:nvPr/>
        </p:nvPicPr>
        <p:blipFill>
          <a:blip r:embed="rId2"/>
          <a:srcRect l="28656" r="12010" b="-1"/>
          <a:stretch/>
        </p:blipFill>
        <p:spPr>
          <a:xfrm>
            <a:off x="20" y="10"/>
            <a:ext cx="4275097" cy="68579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D57CE8A6-4CC7-9731-527D-A0C1BEB90F8B}"/>
              </a:ext>
            </a:extLst>
          </p:cNvPr>
          <p:cNvSpPr>
            <a:spLocks noGrp="1"/>
          </p:cNvSpPr>
          <p:nvPr>
            <p:ph idx="1"/>
          </p:nvPr>
        </p:nvSpPr>
        <p:spPr>
          <a:xfrm>
            <a:off x="4963886" y="2533476"/>
            <a:ext cx="6351812" cy="3447832"/>
          </a:xfrm>
        </p:spPr>
        <p:txBody>
          <a:bodyPr anchor="t">
            <a:normAutofit fontScale="92500" lnSpcReduction="10000"/>
          </a:bodyPr>
          <a:lstStyle/>
          <a:p>
            <a:endParaRPr lang="en-US" sz="2000" dirty="0"/>
          </a:p>
          <a:p>
            <a:r>
              <a:rPr lang="en-US" dirty="0"/>
              <a:t>The fastest currency transactions occur in this market.</a:t>
            </a:r>
          </a:p>
          <a:p>
            <a:r>
              <a:rPr lang="en-US" dirty="0"/>
              <a:t>This forex market provides immediate payment to buyers and sellers based on the current exchange rate.</a:t>
            </a:r>
          </a:p>
          <a:p>
            <a:r>
              <a:rPr lang="en-US" dirty="0"/>
              <a:t>Nearly one-third of all currency exchange takes place on the spot market, with trades usually settling in one or two days</a:t>
            </a:r>
            <a:endParaRPr lang="en-IN" dirty="0"/>
          </a:p>
        </p:txBody>
      </p:sp>
    </p:spTree>
    <p:extLst>
      <p:ext uri="{BB962C8B-B14F-4D97-AF65-F5344CB8AC3E}">
        <p14:creationId xmlns:p14="http://schemas.microsoft.com/office/powerpoint/2010/main" val="2789918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F9517A-85B5-59F7-C5A1-ABB22FE43677}"/>
              </a:ext>
            </a:extLst>
          </p:cNvPr>
          <p:cNvSpPr>
            <a:spLocks noGrp="1"/>
          </p:cNvSpPr>
          <p:nvPr>
            <p:ph type="title"/>
          </p:nvPr>
        </p:nvSpPr>
        <p:spPr>
          <a:xfrm>
            <a:off x="761802" y="350196"/>
            <a:ext cx="6410893" cy="1624520"/>
          </a:xfrm>
        </p:spPr>
        <p:txBody>
          <a:bodyPr anchor="ctr">
            <a:normAutofit/>
          </a:bodyPr>
          <a:lstStyle/>
          <a:p>
            <a:r>
              <a:rPr lang="en-IN" b="1" dirty="0"/>
              <a:t>Forward Forex Market</a:t>
            </a:r>
            <a:br>
              <a:rPr lang="en-IN" sz="3700" dirty="0"/>
            </a:br>
            <a:endParaRPr lang="en-IN" sz="3700" dirty="0"/>
          </a:p>
        </p:txBody>
      </p:sp>
      <p:sp>
        <p:nvSpPr>
          <p:cNvPr id="3" name="Content Placeholder 2">
            <a:extLst>
              <a:ext uri="{FF2B5EF4-FFF2-40B4-BE49-F238E27FC236}">
                <a16:creationId xmlns:a16="http://schemas.microsoft.com/office/drawing/2014/main" id="{4DD1AC91-914E-51F1-D7E3-9F4601AB745E}"/>
              </a:ext>
            </a:extLst>
          </p:cNvPr>
          <p:cNvSpPr>
            <a:spLocks noGrp="1"/>
          </p:cNvSpPr>
          <p:nvPr>
            <p:ph idx="1"/>
          </p:nvPr>
        </p:nvSpPr>
        <p:spPr>
          <a:xfrm>
            <a:off x="761802" y="2636196"/>
            <a:ext cx="6529647" cy="3720154"/>
          </a:xfrm>
        </p:spPr>
        <p:txBody>
          <a:bodyPr anchor="ctr">
            <a:normAutofit/>
          </a:bodyPr>
          <a:lstStyle/>
          <a:p>
            <a:endParaRPr lang="en-US" sz="2000" dirty="0"/>
          </a:p>
          <a:p>
            <a:r>
              <a:rPr lang="en-US" dirty="0"/>
              <a:t>In the forward market, two parties agree to exchange currencies at a set price on a future date.</a:t>
            </a:r>
          </a:p>
          <a:p>
            <a:r>
              <a:rPr lang="en-US" dirty="0"/>
              <a:t>They don’t actually swap money right away, just the value of the currency.</a:t>
            </a:r>
          </a:p>
          <a:p>
            <a:r>
              <a:rPr lang="en-US" dirty="0"/>
              <a:t>This is often used to protect against future price changes.</a:t>
            </a:r>
            <a:endParaRPr lang="en-IN" dirty="0"/>
          </a:p>
        </p:txBody>
      </p:sp>
      <p:pic>
        <p:nvPicPr>
          <p:cNvPr id="5" name="Picture 4" descr="Stock market graph on display">
            <a:extLst>
              <a:ext uri="{FF2B5EF4-FFF2-40B4-BE49-F238E27FC236}">
                <a16:creationId xmlns:a16="http://schemas.microsoft.com/office/drawing/2014/main" id="{905A67D6-7067-BFD1-2DD2-F59B673904B9}"/>
              </a:ext>
            </a:extLst>
          </p:cNvPr>
          <p:cNvPicPr>
            <a:picLocks noChangeAspect="1"/>
          </p:cNvPicPr>
          <p:nvPr/>
        </p:nvPicPr>
        <p:blipFill>
          <a:blip r:embed="rId2"/>
          <a:srcRect l="37120" r="11266" b="-1"/>
          <a:stretch/>
        </p:blipFill>
        <p:spPr>
          <a:xfrm>
            <a:off x="8265226" y="0"/>
            <a:ext cx="3926772" cy="6858000"/>
          </a:xfrm>
          <a:prstGeom prst="rect">
            <a:avLst/>
          </a:prstGeom>
        </p:spPr>
      </p:pic>
    </p:spTree>
    <p:extLst>
      <p:ext uri="{BB962C8B-B14F-4D97-AF65-F5344CB8AC3E}">
        <p14:creationId xmlns:p14="http://schemas.microsoft.com/office/powerpoint/2010/main" val="1922415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1E1695-A315-94D4-E90B-39ACD1B007F7}"/>
              </a:ext>
            </a:extLst>
          </p:cNvPr>
          <p:cNvSpPr>
            <a:spLocks noGrp="1"/>
          </p:cNvSpPr>
          <p:nvPr>
            <p:ph type="title"/>
          </p:nvPr>
        </p:nvSpPr>
        <p:spPr>
          <a:xfrm>
            <a:off x="1371597" y="348865"/>
            <a:ext cx="10044023" cy="877729"/>
          </a:xfrm>
        </p:spPr>
        <p:txBody>
          <a:bodyPr anchor="ctr">
            <a:normAutofit/>
          </a:bodyPr>
          <a:lstStyle/>
          <a:p>
            <a:r>
              <a:rPr lang="en-IN" sz="2800" b="1" dirty="0">
                <a:solidFill>
                  <a:srgbClr val="FFFFFF"/>
                </a:solidFill>
              </a:rPr>
              <a:t>Futures Forex Market</a:t>
            </a:r>
            <a:br>
              <a:rPr lang="en-IN" sz="2800" dirty="0">
                <a:solidFill>
                  <a:srgbClr val="FFFFFF"/>
                </a:solidFill>
              </a:rPr>
            </a:br>
            <a:endParaRPr lang="en-IN" sz="2800" dirty="0">
              <a:solidFill>
                <a:srgbClr val="FFFFFF"/>
              </a:solidFill>
            </a:endParaRPr>
          </a:p>
        </p:txBody>
      </p:sp>
      <p:graphicFrame>
        <p:nvGraphicFramePr>
          <p:cNvPr id="5" name="Content Placeholder 2">
            <a:extLst>
              <a:ext uri="{FF2B5EF4-FFF2-40B4-BE49-F238E27FC236}">
                <a16:creationId xmlns:a16="http://schemas.microsoft.com/office/drawing/2014/main" id="{E5A9F79C-9C7E-97BB-3BB2-A327E36B3C3F}"/>
              </a:ext>
            </a:extLst>
          </p:cNvPr>
          <p:cNvGraphicFramePr>
            <a:graphicFrameLocks noGrp="1"/>
          </p:cNvGraphicFramePr>
          <p:nvPr>
            <p:ph idx="1"/>
            <p:extLst>
              <p:ext uri="{D42A27DB-BD31-4B8C-83A1-F6EECF244321}">
                <p14:modId xmlns:p14="http://schemas.microsoft.com/office/powerpoint/2010/main" val="71404867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8313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80422-96F7-D269-2648-5349BFE1FE3A}"/>
              </a:ext>
            </a:extLst>
          </p:cNvPr>
          <p:cNvSpPr>
            <a:spLocks noGrp="1"/>
          </p:cNvSpPr>
          <p:nvPr>
            <p:ph type="title"/>
          </p:nvPr>
        </p:nvSpPr>
        <p:spPr>
          <a:xfrm>
            <a:off x="6096000" y="741391"/>
            <a:ext cx="5353212" cy="1616203"/>
          </a:xfrm>
        </p:spPr>
        <p:txBody>
          <a:bodyPr anchor="b">
            <a:normAutofit/>
          </a:bodyPr>
          <a:lstStyle/>
          <a:p>
            <a:r>
              <a:rPr lang="en-IN" b="1" dirty="0"/>
              <a:t>Option Market</a:t>
            </a:r>
            <a:br>
              <a:rPr lang="en-IN" sz="3200" dirty="0"/>
            </a:br>
            <a:endParaRPr lang="en-IN" sz="3200" dirty="0"/>
          </a:p>
        </p:txBody>
      </p:sp>
      <p:pic>
        <p:nvPicPr>
          <p:cNvPr id="5" name="Picture 4" descr="Codes on papers">
            <a:extLst>
              <a:ext uri="{FF2B5EF4-FFF2-40B4-BE49-F238E27FC236}">
                <a16:creationId xmlns:a16="http://schemas.microsoft.com/office/drawing/2014/main" id="{64A50209-9A80-86AC-2982-202BD9D93756}"/>
              </a:ext>
            </a:extLst>
          </p:cNvPr>
          <p:cNvPicPr>
            <a:picLocks noChangeAspect="1"/>
          </p:cNvPicPr>
          <p:nvPr/>
        </p:nvPicPr>
        <p:blipFill>
          <a:blip r:embed="rId2"/>
          <a:srcRect l="15008" r="13060" b="-1"/>
          <a:stretch/>
        </p:blipFill>
        <p:spPr>
          <a:xfrm>
            <a:off x="21" y="10"/>
            <a:ext cx="4714484" cy="6857990"/>
          </a:xfrm>
          <a:prstGeom prst="rect">
            <a:avLst/>
          </a:prstGeom>
        </p:spPr>
      </p:pic>
      <p:sp>
        <p:nvSpPr>
          <p:cNvPr id="9" name="Rectangle 8">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 name="Content Placeholder 2">
            <a:extLst>
              <a:ext uri="{FF2B5EF4-FFF2-40B4-BE49-F238E27FC236}">
                <a16:creationId xmlns:a16="http://schemas.microsoft.com/office/drawing/2014/main" id="{AD38261F-F6BF-AE86-FABD-63133F781DD1}"/>
              </a:ext>
            </a:extLst>
          </p:cNvPr>
          <p:cNvSpPr>
            <a:spLocks noGrp="1"/>
          </p:cNvSpPr>
          <p:nvPr>
            <p:ph idx="1"/>
          </p:nvPr>
        </p:nvSpPr>
        <p:spPr>
          <a:xfrm>
            <a:off x="5023262" y="2357594"/>
            <a:ext cx="6425950" cy="4328214"/>
          </a:xfrm>
        </p:spPr>
        <p:txBody>
          <a:bodyPr anchor="t">
            <a:noAutofit/>
          </a:bodyPr>
          <a:lstStyle/>
          <a:p>
            <a:endParaRPr lang="en-US" sz="3200" dirty="0"/>
          </a:p>
          <a:p>
            <a:r>
              <a:rPr lang="en-US" sz="3200" dirty="0"/>
              <a:t>An option is like a contract that gives an investor the choice (but not the obligation) to buy or sell something like a stock, ETF, or index at a specific price over a certain period.</a:t>
            </a:r>
          </a:p>
          <a:p>
            <a:r>
              <a:rPr lang="en-US" sz="3200" dirty="0"/>
              <a:t>People trade options in this market.</a:t>
            </a:r>
          </a:p>
        </p:txBody>
      </p:sp>
    </p:spTree>
    <p:extLst>
      <p:ext uri="{BB962C8B-B14F-4D97-AF65-F5344CB8AC3E}">
        <p14:creationId xmlns:p14="http://schemas.microsoft.com/office/powerpoint/2010/main" val="2255048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ld wrinkled hands with some coins">
            <a:extLst>
              <a:ext uri="{FF2B5EF4-FFF2-40B4-BE49-F238E27FC236}">
                <a16:creationId xmlns:a16="http://schemas.microsoft.com/office/drawing/2014/main" id="{1AE010E6-9E55-C1DF-74A6-1CB959D54DBD}"/>
              </a:ext>
            </a:extLst>
          </p:cNvPr>
          <p:cNvPicPr>
            <a:picLocks noChangeAspect="1"/>
          </p:cNvPicPr>
          <p:nvPr/>
        </p:nvPicPr>
        <p:blipFill>
          <a:blip r:embed="rId2"/>
          <a:srcRect l="13213" r="34128" b="-2"/>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3F7DD9-7C42-BB01-CB73-ACA17EC2895F}"/>
              </a:ext>
            </a:extLst>
          </p:cNvPr>
          <p:cNvSpPr>
            <a:spLocks noGrp="1"/>
          </p:cNvSpPr>
          <p:nvPr>
            <p:ph type="title"/>
          </p:nvPr>
        </p:nvSpPr>
        <p:spPr>
          <a:xfrm>
            <a:off x="6115317" y="405685"/>
            <a:ext cx="5464968" cy="1559301"/>
          </a:xfrm>
        </p:spPr>
        <p:txBody>
          <a:bodyPr>
            <a:normAutofit/>
          </a:bodyPr>
          <a:lstStyle/>
          <a:p>
            <a:r>
              <a:rPr lang="en-IN" sz="4000" b="1" dirty="0"/>
              <a:t>Swap Market</a:t>
            </a:r>
            <a:br>
              <a:rPr lang="en-IN" sz="4000" dirty="0"/>
            </a:br>
            <a:endParaRPr lang="en-IN" sz="4000" dirty="0"/>
          </a:p>
        </p:txBody>
      </p:sp>
      <p:sp>
        <p:nvSpPr>
          <p:cNvPr id="3" name="Content Placeholder 2">
            <a:extLst>
              <a:ext uri="{FF2B5EF4-FFF2-40B4-BE49-F238E27FC236}">
                <a16:creationId xmlns:a16="http://schemas.microsoft.com/office/drawing/2014/main" id="{66FC297E-C55E-E868-4C81-23D2E7D7FD17}"/>
              </a:ext>
            </a:extLst>
          </p:cNvPr>
          <p:cNvSpPr>
            <a:spLocks noGrp="1"/>
          </p:cNvSpPr>
          <p:nvPr>
            <p:ph idx="1"/>
          </p:nvPr>
        </p:nvSpPr>
        <p:spPr>
          <a:xfrm>
            <a:off x="6115317" y="2743200"/>
            <a:ext cx="5247340" cy="3496878"/>
          </a:xfrm>
        </p:spPr>
        <p:txBody>
          <a:bodyPr anchor="ctr">
            <a:normAutofit fontScale="92500" lnSpcReduction="20000"/>
          </a:bodyPr>
          <a:lstStyle/>
          <a:p>
            <a:endParaRPr lang="en-US" sz="2000" dirty="0"/>
          </a:p>
          <a:p>
            <a:r>
              <a:rPr lang="en-US" sz="3200" dirty="0"/>
              <a:t>The swap contract involves two parties exchanging cash flows or liabilities arising from two different financial instruments.</a:t>
            </a:r>
          </a:p>
          <a:p>
            <a:r>
              <a:rPr lang="en-US" sz="3200" dirty="0"/>
              <a:t>Typically, swaps involve these cash flows based on a principal amount.</a:t>
            </a:r>
          </a:p>
          <a:p>
            <a:endParaRPr lang="en-IN" sz="2000" dirty="0"/>
          </a:p>
        </p:txBody>
      </p:sp>
    </p:spTree>
    <p:extLst>
      <p:ext uri="{BB962C8B-B14F-4D97-AF65-F5344CB8AC3E}">
        <p14:creationId xmlns:p14="http://schemas.microsoft.com/office/powerpoint/2010/main" val="302458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alpha val="3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278130-DFE0-457B-8698-88DF6901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2F99531B-1681-4D6E-BECB-18325B33A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3D474154-0048-4A0B-86E0-67A4CDD248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709375"/>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986B3B-C8DF-16EB-F6B6-2160A001225E}"/>
              </a:ext>
            </a:extLst>
          </p:cNvPr>
          <p:cNvSpPr>
            <a:spLocks noGrp="1"/>
          </p:cNvSpPr>
          <p:nvPr>
            <p:ph type="title"/>
          </p:nvPr>
        </p:nvSpPr>
        <p:spPr>
          <a:xfrm>
            <a:off x="422900" y="948519"/>
            <a:ext cx="3835202" cy="4976179"/>
          </a:xfrm>
        </p:spPr>
        <p:txBody>
          <a:bodyPr>
            <a:normAutofit/>
          </a:bodyPr>
          <a:lstStyle/>
          <a:p>
            <a:r>
              <a:rPr lang="en-US" dirty="0"/>
              <a:t>Benefits of Participating in Foreign Exchange Markets</a:t>
            </a:r>
            <a:br>
              <a:rPr lang="en-US" dirty="0"/>
            </a:br>
            <a:endParaRPr lang="en-IN" dirty="0"/>
          </a:p>
        </p:txBody>
      </p:sp>
      <p:cxnSp>
        <p:nvCxnSpPr>
          <p:cNvPr id="15" name="Straight Connector 14">
            <a:extLst>
              <a:ext uri="{FF2B5EF4-FFF2-40B4-BE49-F238E27FC236}">
                <a16:creationId xmlns:a16="http://schemas.microsoft.com/office/drawing/2014/main" id="{E3C7BFBF-27DA-4968-849A-7F4F78A2C4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737DCD-FB81-475E-8C23-6B73350AFC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395B2806-8587-0FBF-5A9A-5F0B8736D3D1}"/>
              </a:ext>
            </a:extLst>
          </p:cNvPr>
          <p:cNvGraphicFramePr>
            <a:graphicFrameLocks noGrp="1"/>
          </p:cNvGraphicFramePr>
          <p:nvPr>
            <p:ph idx="1"/>
            <p:extLst>
              <p:ext uri="{D42A27DB-BD31-4B8C-83A1-F6EECF244321}">
                <p14:modId xmlns:p14="http://schemas.microsoft.com/office/powerpoint/2010/main" val="4294274050"/>
              </p:ext>
            </p:extLst>
          </p:nvPr>
        </p:nvGraphicFramePr>
        <p:xfrm>
          <a:off x="4674359" y="753026"/>
          <a:ext cx="6802272" cy="5381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3170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666D715-75F4-C189-10AD-930E0E0ED617}"/>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Contd..</a:t>
            </a:r>
            <a:endParaRPr lang="en-IN" sz="4000" dirty="0">
              <a:solidFill>
                <a:srgbClr val="FFFFFF"/>
              </a:solidFill>
            </a:endParaRPr>
          </a:p>
        </p:txBody>
      </p:sp>
      <p:graphicFrame>
        <p:nvGraphicFramePr>
          <p:cNvPr id="5" name="Content Placeholder 2">
            <a:extLst>
              <a:ext uri="{FF2B5EF4-FFF2-40B4-BE49-F238E27FC236}">
                <a16:creationId xmlns:a16="http://schemas.microsoft.com/office/drawing/2014/main" id="{B3B22286-04B5-5848-0D72-3C1746673E81}"/>
              </a:ext>
            </a:extLst>
          </p:cNvPr>
          <p:cNvGraphicFramePr>
            <a:graphicFrameLocks noGrp="1"/>
          </p:cNvGraphicFramePr>
          <p:nvPr>
            <p:ph idx="1"/>
            <p:extLst>
              <p:ext uri="{D42A27DB-BD31-4B8C-83A1-F6EECF244321}">
                <p14:modId xmlns:p14="http://schemas.microsoft.com/office/powerpoint/2010/main" val="13116030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9431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4DD94E0-0A66-5B4D-67DC-D5E1B3A8427F}"/>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Cons of Foreign Exchange Markets</a:t>
            </a:r>
            <a:br>
              <a:rPr lang="en-US" sz="4000">
                <a:solidFill>
                  <a:srgbClr val="FFFFFF"/>
                </a:solidFill>
              </a:rPr>
            </a:br>
            <a:endParaRPr lang="en-IN" sz="4000">
              <a:solidFill>
                <a:srgbClr val="FFFFFF"/>
              </a:solidFill>
            </a:endParaRPr>
          </a:p>
        </p:txBody>
      </p:sp>
      <p:graphicFrame>
        <p:nvGraphicFramePr>
          <p:cNvPr id="5" name="Content Placeholder 2">
            <a:extLst>
              <a:ext uri="{FF2B5EF4-FFF2-40B4-BE49-F238E27FC236}">
                <a16:creationId xmlns:a16="http://schemas.microsoft.com/office/drawing/2014/main" id="{D81F5F5E-5BA2-433A-5E7B-D8131C0C4430}"/>
              </a:ext>
            </a:extLst>
          </p:cNvPr>
          <p:cNvGraphicFramePr>
            <a:graphicFrameLocks noGrp="1"/>
          </p:cNvGraphicFramePr>
          <p:nvPr>
            <p:ph idx="1"/>
            <p:extLst>
              <p:ext uri="{D42A27DB-BD31-4B8C-83A1-F6EECF244321}">
                <p14:modId xmlns:p14="http://schemas.microsoft.com/office/powerpoint/2010/main" val="57933863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0259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B0A788C-8B20-BAB7-3F33-CDABE10B9D19}"/>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Contd..</a:t>
            </a:r>
            <a:endParaRPr lang="en-IN" sz="4000" dirty="0">
              <a:solidFill>
                <a:srgbClr val="FFFFFF"/>
              </a:solidFill>
            </a:endParaRPr>
          </a:p>
        </p:txBody>
      </p:sp>
      <p:graphicFrame>
        <p:nvGraphicFramePr>
          <p:cNvPr id="5" name="Content Placeholder 2">
            <a:extLst>
              <a:ext uri="{FF2B5EF4-FFF2-40B4-BE49-F238E27FC236}">
                <a16:creationId xmlns:a16="http://schemas.microsoft.com/office/drawing/2014/main" id="{8E09D63E-220C-C849-AEC0-FD949AA2666B}"/>
              </a:ext>
            </a:extLst>
          </p:cNvPr>
          <p:cNvGraphicFramePr>
            <a:graphicFrameLocks noGrp="1"/>
          </p:cNvGraphicFramePr>
          <p:nvPr>
            <p:ph idx="1"/>
            <p:extLst>
              <p:ext uri="{D42A27DB-BD31-4B8C-83A1-F6EECF244321}">
                <p14:modId xmlns:p14="http://schemas.microsoft.com/office/powerpoint/2010/main" val="119726976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22191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0787D99-659F-3D12-0EA2-9AB43B432C9E}"/>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Factors Influencing the Foreign Exchange Market</a:t>
            </a:r>
            <a:endParaRPr lang="en-IN" sz="4000">
              <a:solidFill>
                <a:srgbClr val="FFFFFF"/>
              </a:solidFill>
            </a:endParaRPr>
          </a:p>
        </p:txBody>
      </p:sp>
      <p:graphicFrame>
        <p:nvGraphicFramePr>
          <p:cNvPr id="5" name="Content Placeholder 2">
            <a:extLst>
              <a:ext uri="{FF2B5EF4-FFF2-40B4-BE49-F238E27FC236}">
                <a16:creationId xmlns:a16="http://schemas.microsoft.com/office/drawing/2014/main" id="{1E7AB628-93A1-E44A-9F79-15316E13A50C}"/>
              </a:ext>
            </a:extLst>
          </p:cNvPr>
          <p:cNvGraphicFramePr>
            <a:graphicFrameLocks noGrp="1"/>
          </p:cNvGraphicFramePr>
          <p:nvPr>
            <p:ph idx="1"/>
            <p:extLst>
              <p:ext uri="{D42A27DB-BD31-4B8C-83A1-F6EECF244321}">
                <p14:modId xmlns:p14="http://schemas.microsoft.com/office/powerpoint/2010/main" val="38781288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1428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DFF2C7B-19DF-2D85-6B07-38EDCD88C737}"/>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Contd..</a:t>
            </a:r>
            <a:endParaRPr lang="en-IN" sz="4000" dirty="0">
              <a:solidFill>
                <a:srgbClr val="FFFFFF"/>
              </a:solidFill>
            </a:endParaRPr>
          </a:p>
        </p:txBody>
      </p:sp>
      <p:graphicFrame>
        <p:nvGraphicFramePr>
          <p:cNvPr id="5" name="Content Placeholder 2">
            <a:extLst>
              <a:ext uri="{FF2B5EF4-FFF2-40B4-BE49-F238E27FC236}">
                <a16:creationId xmlns:a16="http://schemas.microsoft.com/office/drawing/2014/main" id="{58A3880B-3D7C-D729-B003-FD22546EA1CE}"/>
              </a:ext>
            </a:extLst>
          </p:cNvPr>
          <p:cNvGraphicFramePr>
            <a:graphicFrameLocks noGrp="1"/>
          </p:cNvGraphicFramePr>
          <p:nvPr>
            <p:ph idx="1"/>
            <p:extLst>
              <p:ext uri="{D42A27DB-BD31-4B8C-83A1-F6EECF244321}">
                <p14:modId xmlns:p14="http://schemas.microsoft.com/office/powerpoint/2010/main" val="419856457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73458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5164B7-E0B7-03BB-B131-792A468B65E4}"/>
              </a:ext>
            </a:extLst>
          </p:cNvPr>
          <p:cNvSpPr>
            <a:spLocks noGrp="1"/>
          </p:cNvSpPr>
          <p:nvPr>
            <p:ph type="title"/>
          </p:nvPr>
        </p:nvSpPr>
        <p:spPr>
          <a:xfrm>
            <a:off x="1371599" y="294538"/>
            <a:ext cx="9895951" cy="1033669"/>
          </a:xfrm>
        </p:spPr>
        <p:txBody>
          <a:bodyPr>
            <a:normAutofit/>
          </a:bodyPr>
          <a:lstStyle/>
          <a:p>
            <a:r>
              <a:rPr lang="en-US" sz="3400">
                <a:solidFill>
                  <a:srgbClr val="FFFFFF"/>
                </a:solidFill>
              </a:rPr>
              <a:t>Impact of Foreign Exchange Market on the Economy</a:t>
            </a:r>
            <a:br>
              <a:rPr lang="en-US" sz="3400">
                <a:solidFill>
                  <a:srgbClr val="FFFFFF"/>
                </a:solidFill>
              </a:rPr>
            </a:br>
            <a:endParaRPr lang="en-IN" sz="3400">
              <a:solidFill>
                <a:srgbClr val="FFFFFF"/>
              </a:solidFill>
            </a:endParaRPr>
          </a:p>
        </p:txBody>
      </p:sp>
      <p:sp>
        <p:nvSpPr>
          <p:cNvPr id="3" name="Content Placeholder 2">
            <a:extLst>
              <a:ext uri="{FF2B5EF4-FFF2-40B4-BE49-F238E27FC236}">
                <a16:creationId xmlns:a16="http://schemas.microsoft.com/office/drawing/2014/main" id="{AC3EA8EA-94F0-457A-7E9C-AB35C4DB4F6C}"/>
              </a:ext>
            </a:extLst>
          </p:cNvPr>
          <p:cNvSpPr>
            <a:spLocks noGrp="1"/>
          </p:cNvSpPr>
          <p:nvPr>
            <p:ph idx="1"/>
          </p:nvPr>
        </p:nvSpPr>
        <p:spPr>
          <a:xfrm>
            <a:off x="760021" y="1733797"/>
            <a:ext cx="10335609" cy="4267758"/>
          </a:xfrm>
        </p:spPr>
        <p:txBody>
          <a:bodyPr anchor="ctr">
            <a:normAutofit fontScale="92500" lnSpcReduction="10000"/>
          </a:bodyPr>
          <a:lstStyle/>
          <a:p>
            <a:endParaRPr lang="en-US" sz="1900" dirty="0"/>
          </a:p>
          <a:p>
            <a:r>
              <a:rPr lang="en-US" sz="2400" b="1" dirty="0"/>
              <a:t>Exchange rates: </a:t>
            </a:r>
            <a:r>
              <a:rPr lang="en-US" sz="2400" dirty="0"/>
              <a:t>Exchange rate fluctuations can impact a country’s trade balance and overall economic health.</a:t>
            </a:r>
          </a:p>
          <a:p>
            <a:r>
              <a:rPr lang="en-US" sz="2400" b="1" dirty="0"/>
              <a:t>Inflation: </a:t>
            </a:r>
            <a:r>
              <a:rPr lang="en-US" sz="2400" dirty="0"/>
              <a:t>Exchange rate movements can influence a nation’s inflation rate. A depreciating currency can lead to higher import costs, potentially fueling inflation</a:t>
            </a:r>
          </a:p>
          <a:p>
            <a:r>
              <a:rPr lang="en-US" sz="2400" b="1" dirty="0"/>
              <a:t>Currency reserves: </a:t>
            </a:r>
            <a:r>
              <a:rPr lang="en-US" sz="2400" dirty="0"/>
              <a:t>These reserves can impact a country’s monetary policy and overall financial stability.</a:t>
            </a:r>
          </a:p>
          <a:p>
            <a:r>
              <a:rPr lang="en-US" sz="2400" b="1" dirty="0"/>
              <a:t>Tourism: </a:t>
            </a:r>
            <a:r>
              <a:rPr lang="en-US" sz="2400" dirty="0"/>
              <a:t>Exchange rates influence the attractiveness of a country as a tourist destination. A weaker currency may attract more tourists, boosting the tourism industry.</a:t>
            </a:r>
          </a:p>
          <a:p>
            <a:r>
              <a:rPr lang="en-US" sz="2400" b="1" dirty="0"/>
              <a:t>Economic confidence: </a:t>
            </a:r>
            <a:r>
              <a:rPr lang="en-US" sz="2400" dirty="0"/>
              <a:t>A stable and strong currency can boost economic confidence, encouraging investment and economic growth. </a:t>
            </a:r>
            <a:endParaRPr lang="en-IN" sz="2400" dirty="0"/>
          </a:p>
        </p:txBody>
      </p:sp>
    </p:spTree>
    <p:extLst>
      <p:ext uri="{BB962C8B-B14F-4D97-AF65-F5344CB8AC3E}">
        <p14:creationId xmlns:p14="http://schemas.microsoft.com/office/powerpoint/2010/main" val="2198085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0DF3D2A-CE32-E250-7BFB-615FFF4C4653}"/>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What Causes Exchange Rates To Fall?</a:t>
            </a:r>
            <a:endParaRPr lang="en-IN" sz="4000">
              <a:solidFill>
                <a:srgbClr val="FFFFFF"/>
              </a:solidFill>
            </a:endParaRPr>
          </a:p>
        </p:txBody>
      </p:sp>
      <p:graphicFrame>
        <p:nvGraphicFramePr>
          <p:cNvPr id="5" name="Content Placeholder 2">
            <a:extLst>
              <a:ext uri="{FF2B5EF4-FFF2-40B4-BE49-F238E27FC236}">
                <a16:creationId xmlns:a16="http://schemas.microsoft.com/office/drawing/2014/main" id="{81E7A3BD-D87C-26FD-3C5A-553291A4CA6F}"/>
              </a:ext>
            </a:extLst>
          </p:cNvPr>
          <p:cNvGraphicFramePr>
            <a:graphicFrameLocks noGrp="1"/>
          </p:cNvGraphicFramePr>
          <p:nvPr>
            <p:ph idx="1"/>
            <p:extLst>
              <p:ext uri="{D42A27DB-BD31-4B8C-83A1-F6EECF244321}">
                <p14:modId xmlns:p14="http://schemas.microsoft.com/office/powerpoint/2010/main" val="79256872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4466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6BB061-FC51-D98F-9F9B-9D0C5748CA75}"/>
              </a:ext>
            </a:extLst>
          </p:cNvPr>
          <p:cNvSpPr>
            <a:spLocks noGrp="1"/>
          </p:cNvSpPr>
          <p:nvPr>
            <p:ph type="title"/>
          </p:nvPr>
        </p:nvSpPr>
        <p:spPr>
          <a:xfrm>
            <a:off x="1383564" y="348865"/>
            <a:ext cx="9718111" cy="1576446"/>
          </a:xfrm>
        </p:spPr>
        <p:txBody>
          <a:bodyPr anchor="ctr">
            <a:normAutofit/>
          </a:bodyPr>
          <a:lstStyle/>
          <a:p>
            <a:r>
              <a:rPr lang="en-US" sz="3400">
                <a:solidFill>
                  <a:srgbClr val="FFFFFF"/>
                </a:solidFill>
              </a:rPr>
              <a:t>Optimizing the Role and Impact of Foreign Exchange Markets</a:t>
            </a:r>
            <a:br>
              <a:rPr lang="en-US" sz="3400">
                <a:solidFill>
                  <a:srgbClr val="FFFFFF"/>
                </a:solidFill>
              </a:rPr>
            </a:br>
            <a:endParaRPr lang="en-IN" sz="3400">
              <a:solidFill>
                <a:srgbClr val="FFFFFF"/>
              </a:solidFill>
            </a:endParaRPr>
          </a:p>
        </p:txBody>
      </p:sp>
      <p:graphicFrame>
        <p:nvGraphicFramePr>
          <p:cNvPr id="5" name="Content Placeholder 2">
            <a:extLst>
              <a:ext uri="{FF2B5EF4-FFF2-40B4-BE49-F238E27FC236}">
                <a16:creationId xmlns:a16="http://schemas.microsoft.com/office/drawing/2014/main" id="{AC571347-4DC3-F2A9-3E00-DB508F75CDEC}"/>
              </a:ext>
            </a:extLst>
          </p:cNvPr>
          <p:cNvGraphicFramePr>
            <a:graphicFrameLocks noGrp="1"/>
          </p:cNvGraphicFramePr>
          <p:nvPr>
            <p:ph idx="1"/>
            <p:extLst>
              <p:ext uri="{D42A27DB-BD31-4B8C-83A1-F6EECF244321}">
                <p14:modId xmlns:p14="http://schemas.microsoft.com/office/powerpoint/2010/main" val="287460068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6670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7015E7-A15D-8C81-156A-85F4097D69E4}"/>
              </a:ext>
            </a:extLst>
          </p:cNvPr>
          <p:cNvSpPr>
            <a:spLocks noGrp="1"/>
          </p:cNvSpPr>
          <p:nvPr>
            <p:ph type="title"/>
          </p:nvPr>
        </p:nvSpPr>
        <p:spPr>
          <a:xfrm>
            <a:off x="635000" y="640823"/>
            <a:ext cx="3418659" cy="5583148"/>
          </a:xfrm>
        </p:spPr>
        <p:txBody>
          <a:bodyPr anchor="ctr">
            <a:normAutofit/>
          </a:bodyPr>
          <a:lstStyle/>
          <a:p>
            <a:r>
              <a:rPr lang="en-US" sz="5400"/>
              <a:t>What is the Real Effective Exchange Rate (REER)?</a:t>
            </a:r>
            <a:endParaRPr lang="en-IN" sz="540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B5A22ADF-35BA-9AFB-8CE4-0711B7EE6C7B}"/>
              </a:ext>
            </a:extLst>
          </p:cNvPr>
          <p:cNvGraphicFramePr>
            <a:graphicFrameLocks noGrp="1"/>
          </p:cNvGraphicFramePr>
          <p:nvPr>
            <p:ph idx="1"/>
            <p:extLst>
              <p:ext uri="{D42A27DB-BD31-4B8C-83A1-F6EECF244321}">
                <p14:modId xmlns:p14="http://schemas.microsoft.com/office/powerpoint/2010/main" val="4005283045"/>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02300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3D88B5-4F11-BAF8-D0DD-DCAF02ECFAD7}"/>
              </a:ext>
            </a:extLst>
          </p:cNvPr>
          <p:cNvSpPr>
            <a:spLocks noGrp="1"/>
          </p:cNvSpPr>
          <p:nvPr>
            <p:ph type="title"/>
          </p:nvPr>
        </p:nvSpPr>
        <p:spPr>
          <a:xfrm>
            <a:off x="635000" y="640823"/>
            <a:ext cx="3418659" cy="5583148"/>
          </a:xfrm>
        </p:spPr>
        <p:txBody>
          <a:bodyPr anchor="ctr">
            <a:normAutofit/>
          </a:bodyPr>
          <a:lstStyle/>
          <a:p>
            <a:r>
              <a:rPr lang="en-US" sz="5400"/>
              <a:t>FAQs</a:t>
            </a:r>
            <a:endParaRPr lang="en-IN" sz="540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9B356EC-40A0-96E3-99B1-414B249ED037}"/>
              </a:ext>
            </a:extLst>
          </p:cNvPr>
          <p:cNvGraphicFramePr>
            <a:graphicFrameLocks noGrp="1"/>
          </p:cNvGraphicFramePr>
          <p:nvPr>
            <p:ph idx="1"/>
            <p:extLst>
              <p:ext uri="{D42A27DB-BD31-4B8C-83A1-F6EECF244321}">
                <p14:modId xmlns:p14="http://schemas.microsoft.com/office/powerpoint/2010/main" val="2421460615"/>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09563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D8CCC4-F08E-9847-0AE5-33CB1A730A93}"/>
              </a:ext>
            </a:extLst>
          </p:cNvPr>
          <p:cNvSpPr>
            <a:spLocks noGrp="1"/>
          </p:cNvSpPr>
          <p:nvPr>
            <p:ph type="title"/>
          </p:nvPr>
        </p:nvSpPr>
        <p:spPr>
          <a:xfrm>
            <a:off x="4809506" y="427512"/>
            <a:ext cx="6262575" cy="890650"/>
          </a:xfrm>
        </p:spPr>
        <p:txBody>
          <a:bodyPr>
            <a:normAutofit/>
          </a:bodyPr>
          <a:lstStyle/>
          <a:p>
            <a:r>
              <a:rPr lang="en-US" sz="3600" dirty="0">
                <a:solidFill>
                  <a:schemeClr val="tx2"/>
                </a:solidFill>
              </a:rPr>
              <a:t>FAQs</a:t>
            </a:r>
            <a:endParaRPr lang="en-IN" sz="3600" dirty="0">
              <a:solidFill>
                <a:schemeClr val="tx2"/>
              </a:solidFill>
            </a:endParaRPr>
          </a:p>
        </p:txBody>
      </p:sp>
      <p:pic>
        <p:nvPicPr>
          <p:cNvPr id="7" name="Graphic 6" descr="Market">
            <a:extLst>
              <a:ext uri="{FF2B5EF4-FFF2-40B4-BE49-F238E27FC236}">
                <a16:creationId xmlns:a16="http://schemas.microsoft.com/office/drawing/2014/main" id="{DE91D49F-46AD-5B76-AB30-2351F5AE1A4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CF6A9D76-8F4F-1D2F-6C6C-5ECC27A2CA03}"/>
              </a:ext>
            </a:extLst>
          </p:cNvPr>
          <p:cNvSpPr>
            <a:spLocks noGrp="1"/>
          </p:cNvSpPr>
          <p:nvPr>
            <p:ph idx="1"/>
          </p:nvPr>
        </p:nvSpPr>
        <p:spPr>
          <a:xfrm>
            <a:off x="4726379" y="1888178"/>
            <a:ext cx="6341773" cy="4172794"/>
          </a:xfrm>
        </p:spPr>
        <p:txBody>
          <a:bodyPr anchor="ctr">
            <a:normAutofit fontScale="85000" lnSpcReduction="10000"/>
          </a:bodyPr>
          <a:lstStyle/>
          <a:p>
            <a:r>
              <a:rPr lang="en-US" dirty="0"/>
              <a:t>Structure of Foreign Exchange Markets</a:t>
            </a:r>
          </a:p>
          <a:p>
            <a:pPr marL="0" indent="0">
              <a:buNone/>
            </a:pPr>
            <a:r>
              <a:rPr lang="en-US" dirty="0"/>
              <a:t>Foreign exchange markets are </a:t>
            </a:r>
            <a:r>
              <a:rPr lang="en-US" dirty="0" err="1"/>
              <a:t>decentralised</a:t>
            </a:r>
            <a:r>
              <a:rPr lang="en-US" dirty="0"/>
              <a:t>. They are not coordinated or controlled by any one power. Banks, central banks, commercial companies, investment management firms, retail forex traders, and nonbank foreign exchange companies are the main participants in this market.</a:t>
            </a:r>
          </a:p>
          <a:p>
            <a:endParaRPr lang="en-US" dirty="0"/>
          </a:p>
          <a:p>
            <a:r>
              <a:rPr lang="en-US" dirty="0"/>
              <a:t>Who Regulates Foreign Exchange Markets in India?</a:t>
            </a:r>
          </a:p>
          <a:p>
            <a:pPr marL="0" indent="0">
              <a:buNone/>
            </a:pPr>
            <a:r>
              <a:rPr lang="en-US" dirty="0"/>
              <a:t>The RBI controls foreign exchange in India.</a:t>
            </a:r>
          </a:p>
          <a:p>
            <a:endParaRPr lang="en-US" sz="1800" dirty="0">
              <a:solidFill>
                <a:schemeClr val="tx2"/>
              </a:solidFill>
            </a:endParaRPr>
          </a:p>
          <a:p>
            <a:endParaRPr lang="en-IN" sz="1800" dirty="0">
              <a:solidFill>
                <a:schemeClr val="tx2"/>
              </a:solidFill>
            </a:endParaRP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317996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D7F64A8-D625-4F61-A290-B499BB62A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A78A2C-5079-6DE3-255B-ACD1B6083FCD}"/>
              </a:ext>
            </a:extLst>
          </p:cNvPr>
          <p:cNvSpPr>
            <a:spLocks noGrp="1"/>
          </p:cNvSpPr>
          <p:nvPr>
            <p:ph type="title"/>
          </p:nvPr>
        </p:nvSpPr>
        <p:spPr>
          <a:xfrm>
            <a:off x="2187363" y="816337"/>
            <a:ext cx="5801917" cy="1238094"/>
          </a:xfrm>
        </p:spPr>
        <p:txBody>
          <a:bodyPr anchor="b">
            <a:normAutofit/>
          </a:bodyPr>
          <a:lstStyle/>
          <a:p>
            <a:r>
              <a:rPr lang="en-US" sz="4000" dirty="0"/>
              <a:t>FAQs</a:t>
            </a:r>
            <a:endParaRPr lang="en-IN" sz="4000" dirty="0"/>
          </a:p>
        </p:txBody>
      </p:sp>
      <p:pic>
        <p:nvPicPr>
          <p:cNvPr id="7" name="Graphic 6" descr="Bar Graph with Downward Trend">
            <a:extLst>
              <a:ext uri="{FF2B5EF4-FFF2-40B4-BE49-F238E27FC236}">
                <a16:creationId xmlns:a16="http://schemas.microsoft.com/office/drawing/2014/main" id="{0C32A00C-305E-8299-7642-74A18ABC469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6948" y="2694018"/>
            <a:ext cx="1198532" cy="1198532"/>
          </a:xfrm>
          <a:prstGeom prst="rect">
            <a:avLst/>
          </a:prstGeom>
        </p:spPr>
      </p:pic>
      <p:sp>
        <p:nvSpPr>
          <p:cNvPr id="3" name="Content Placeholder 2">
            <a:extLst>
              <a:ext uri="{FF2B5EF4-FFF2-40B4-BE49-F238E27FC236}">
                <a16:creationId xmlns:a16="http://schemas.microsoft.com/office/drawing/2014/main" id="{BFADEF31-547C-7447-EA48-647B2A311A6D}"/>
              </a:ext>
            </a:extLst>
          </p:cNvPr>
          <p:cNvSpPr>
            <a:spLocks noGrp="1"/>
          </p:cNvSpPr>
          <p:nvPr>
            <p:ph idx="1"/>
          </p:nvPr>
        </p:nvSpPr>
        <p:spPr>
          <a:xfrm>
            <a:off x="2187364" y="2375066"/>
            <a:ext cx="9070444" cy="3754024"/>
          </a:xfrm>
        </p:spPr>
        <p:txBody>
          <a:bodyPr>
            <a:normAutofit lnSpcReduction="10000"/>
          </a:bodyPr>
          <a:lstStyle/>
          <a:p>
            <a:r>
              <a:rPr lang="en-US" dirty="0"/>
              <a:t>Factors Influencing Foreign Exchange Markets and Forex Trading</a:t>
            </a:r>
          </a:p>
          <a:p>
            <a:pPr marL="0" indent="0">
              <a:buNone/>
            </a:pPr>
            <a:r>
              <a:rPr lang="en-US" dirty="0"/>
              <a:t>Interest and inflation rates, government debt, economic performance, recession, and speculation are some of the factors that affect foreign exchange.</a:t>
            </a:r>
          </a:p>
          <a:p>
            <a:r>
              <a:rPr lang="en-US" dirty="0"/>
              <a:t>Features of Foreign Exchange Markets</a:t>
            </a:r>
          </a:p>
          <a:p>
            <a:pPr marL="0" indent="0">
              <a:buNone/>
            </a:pPr>
            <a:r>
              <a:rPr lang="en-US" dirty="0"/>
              <a:t>FX’s key features include a high volume of transactions, global reach, 24/7 operation, and a diverse range of participants and instruments.</a:t>
            </a:r>
          </a:p>
          <a:p>
            <a:endParaRPr lang="en-US" dirty="0"/>
          </a:p>
          <a:p>
            <a:endParaRPr lang="en-IN" sz="1400" dirty="0"/>
          </a:p>
        </p:txBody>
      </p:sp>
      <p:pic>
        <p:nvPicPr>
          <p:cNvPr id="9" name="Graphic 8" descr="Bar Graph with Downward Trend">
            <a:extLst>
              <a:ext uri="{FF2B5EF4-FFF2-40B4-BE49-F238E27FC236}">
                <a16:creationId xmlns:a16="http://schemas.microsoft.com/office/drawing/2014/main" id="{C6F562A6-D740-488E-9518-4F77A5C11E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41062527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TotalTime>
  <Words>1567</Words>
  <Application>Microsoft Office PowerPoint</Application>
  <PresentationFormat>Widescreen</PresentationFormat>
  <Paragraphs>117</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Aptos</vt:lpstr>
      <vt:lpstr>Aptos Display</vt:lpstr>
      <vt:lpstr>Arial</vt:lpstr>
      <vt:lpstr>Office Theme</vt:lpstr>
      <vt:lpstr>Foreign Exchange Markets</vt:lpstr>
      <vt:lpstr>Foreign Exchange Markets </vt:lpstr>
      <vt:lpstr>Foreign Exchange Markets include ….</vt:lpstr>
      <vt:lpstr>Currency market in India </vt:lpstr>
      <vt:lpstr>Trends in the forex market </vt:lpstr>
      <vt:lpstr>What is the size of the forex market in India? </vt:lpstr>
      <vt:lpstr>Features of Foreign Exchange Markets</vt:lpstr>
      <vt:lpstr>   Functions and Roles of Foreign Exchange Markets </vt:lpstr>
      <vt:lpstr>Transfer Function </vt:lpstr>
      <vt:lpstr>Credit Function </vt:lpstr>
      <vt:lpstr>Hedging Function </vt:lpstr>
      <vt:lpstr> Types of Foreign Exchange Markets and Their Roles </vt:lpstr>
      <vt:lpstr>Spot Forex Market </vt:lpstr>
      <vt:lpstr>Forward Forex Market </vt:lpstr>
      <vt:lpstr>Futures Forex Market </vt:lpstr>
      <vt:lpstr>Option Market </vt:lpstr>
      <vt:lpstr>Swap Market </vt:lpstr>
      <vt:lpstr>Benefits of Participating in Foreign Exchange Markets </vt:lpstr>
      <vt:lpstr>Contd..</vt:lpstr>
      <vt:lpstr>Cons of Foreign Exchange Markets </vt:lpstr>
      <vt:lpstr>Contd..</vt:lpstr>
      <vt:lpstr>Factors Influencing the Foreign Exchange Market</vt:lpstr>
      <vt:lpstr>Contd..</vt:lpstr>
      <vt:lpstr>Impact of Foreign Exchange Market on the Economy </vt:lpstr>
      <vt:lpstr>What Causes Exchange Rates To Fall?</vt:lpstr>
      <vt:lpstr>Optimizing the Role and Impact of Foreign Exchange Markets </vt:lpstr>
      <vt:lpstr>What is the Real Effective Exchange Rate (REER)?</vt:lpstr>
      <vt:lpstr>FAQs</vt:lpstr>
      <vt:lpstr>FAQs</vt:lpstr>
      <vt:lpstr>FAQs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Rachanaa Datey</dc:creator>
  <cp:lastModifiedBy>Rachanaa Datey</cp:lastModifiedBy>
  <cp:revision>1</cp:revision>
  <dcterms:created xsi:type="dcterms:W3CDTF">2025-01-28T16:12:28Z</dcterms:created>
  <dcterms:modified xsi:type="dcterms:W3CDTF">2025-01-28T17:20:17Z</dcterms:modified>
</cp:coreProperties>
</file>